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46CcnTfshjFGuuG6EyIF3jDaL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169B5E-40E7-4B0E-A334-9D06D1398FB6}">
  <a:tblStyle styleId="{B6169B5E-40E7-4B0E-A334-9D06D1398FB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1424609" y="169047"/>
            <a:ext cx="9144000" cy="526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How to Quantify Research Growth? Research Metrics</a:t>
            </a:r>
            <a:endParaRPr/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4094922" y="805070"/>
          <a:ext cx="7894975" cy="5883875"/>
        </p:xfrm>
        <a:graphic>
          <a:graphicData uri="http://schemas.openxmlformats.org/drawingml/2006/table">
            <a:tbl>
              <a:tblPr>
                <a:noFill/>
                <a:tableStyleId>{B6169B5E-40E7-4B0E-A334-9D06D1398FB6}</a:tableStyleId>
              </a:tblPr>
              <a:tblGrid>
                <a:gridCol w="21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Inputs</a:t>
                      </a:r>
                      <a:endParaRPr sz="2800" u="none" strike="noStrike" cap="none"/>
                    </a:p>
                  </a:txBody>
                  <a:tcPr marL="33525" marR="33525" marT="33525" marB="33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Process</a:t>
                      </a:r>
                      <a:endParaRPr sz="2800" u="none" strike="noStrike" cap="none"/>
                    </a:p>
                  </a:txBody>
                  <a:tcPr marL="33525" marR="33525" marT="33525" marB="335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Outputs**</a:t>
                      </a:r>
                      <a:endParaRPr sz="2800" u="none" strike="noStrike" cap="none"/>
                    </a:p>
                  </a:txBody>
                  <a:tcPr marL="33525" marR="33525" marT="33525" marB="335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of Proposals Submitted (Competitive/Extramural)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-Overall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-By college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-By department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Funding Success Rates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 Awarded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Industry and other partners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 From industry and other partners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10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[min source for these items is LIRA, and base year is FY24 (2023-2024)]</a:t>
                      </a:r>
                      <a:endParaRPr sz="2000" u="none" strike="noStrike" cap="none"/>
                    </a:p>
                  </a:txBody>
                  <a:tcPr marL="33525" marR="33525" marT="33525" marB="33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PhD Students Enrolled</a:t>
                      </a:r>
                      <a:endParaRPr sz="20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Overall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college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department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source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Postdocs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Overall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By college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By department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expenditures</a:t>
                      </a:r>
                      <a:endParaRPr sz="20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Overall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college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department</a:t>
                      </a:r>
                      <a:endParaRPr sz="20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By source (NIH/DOE/NSF/NEH etc.) 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Faculty salary recovered.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ICR</a:t>
                      </a:r>
                      <a:endParaRPr sz="1400" u="none" strike="noStrike" cap="none"/>
                    </a:p>
                    <a:p>
                      <a:pPr marL="285750" marR="0" lvl="0" indent="-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[PhD Enrolled students and Postdocs data source is Banner; Research expenditures data source is LIRA]</a:t>
                      </a:r>
                      <a:endParaRPr sz="2000" u="none" strike="noStrike" cap="none"/>
                    </a:p>
                  </a:txBody>
                  <a:tcPr marL="33525" marR="33525" marT="33525" marB="33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Peer Reviewed Publications</a:t>
                      </a:r>
                      <a:endParaRPr sz="20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Articles</a:t>
                      </a:r>
                      <a:endParaRPr sz="20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Books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Conference proceedings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Reviews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Other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Citation counts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PhD’s Awarded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Innovation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# Patents</a:t>
                      </a:r>
                      <a:endParaRPr sz="2000" b="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Licenses</a:t>
                      </a:r>
                      <a:endParaRPr sz="2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# Startups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-"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Creative works</a:t>
                      </a:r>
                      <a:endParaRPr sz="20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Awards </a:t>
                      </a: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(Academic Analytics)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strike="noStrike" cap="none"/>
                      </a:br>
                      <a:r>
                        <a:rPr lang="en-US" sz="110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[Publications and citation count data source is Academic Analytics; 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PhD Awarded is Banner; Patents and Licenses is OTT]</a:t>
                      </a:r>
                      <a:endParaRPr sz="2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**</a:t>
                      </a:r>
                      <a:r>
                        <a:rPr lang="en-US" sz="120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Expand outputs beyond publications to include things like software, datasets, artwork, performances…</a:t>
                      </a:r>
                      <a:endParaRPr sz="2000" u="none" strike="noStrike" cap="none"/>
                    </a:p>
                  </a:txBody>
                  <a:tcPr marL="33525" marR="33525" marT="33525" marB="33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6" name="Google Shape;86;p1"/>
          <p:cNvSpPr/>
          <p:nvPr/>
        </p:nvSpPr>
        <p:spPr>
          <a:xfrm>
            <a:off x="5273675" y="1200694"/>
            <a:ext cx="3852017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18052" y="1200694"/>
            <a:ext cx="3597900" cy="42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Metrics for each of three defined stages of research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a preliminary set of metrics based on data we know how to access; we are open to other ideas about appropriate indices of growth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Diverse set of metrics to cover diversity of research outputs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used in the aggregate at a department/center scale and larger; not to be used for individual PI evaluation/comparison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Macintosh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Anand Jagota</dc:creator>
  <cp:lastModifiedBy>Siva Sivakumar</cp:lastModifiedBy>
  <cp:revision>1</cp:revision>
  <dcterms:created xsi:type="dcterms:W3CDTF">2024-10-24T14:19:52Z</dcterms:created>
  <dcterms:modified xsi:type="dcterms:W3CDTF">2024-11-26T21:08:07Z</dcterms:modified>
</cp:coreProperties>
</file>