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" roundtripDataSignature="AMtx7mj46CcnTfshjFGuuG6EyIF3jDaLq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B6169B5E-40E7-4B0E-A334-9D06D1398FB6}">
  <a:tblStyle styleId="{B6169B5E-40E7-4B0E-A334-9D06D1398FB6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customschemas.google.com/relationships/presentationmetadata" Target="meta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ableStyles" Target="tableStyles.xml"/><Relationship Id="rId10" Type="http://schemas.openxmlformats.org/officeDocument/2006/relationships/theme" Target="theme/them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2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3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58" name="Google Shape;5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subTitle" idx="1"/>
          </p:nvPr>
        </p:nvSpPr>
        <p:spPr>
          <a:xfrm>
            <a:off x="1424609" y="169047"/>
            <a:ext cx="9144000" cy="526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en-US"/>
              <a:t>How to Quantify Research Growth? Research Metrics</a:t>
            </a:r>
            <a:endParaRPr/>
          </a:p>
        </p:txBody>
      </p:sp>
      <p:graphicFrame>
        <p:nvGraphicFramePr>
          <p:cNvPr id="85" name="Google Shape;85;p1"/>
          <p:cNvGraphicFramePr/>
          <p:nvPr/>
        </p:nvGraphicFramePr>
        <p:xfrm>
          <a:off x="4094922" y="805070"/>
          <a:ext cx="7894975" cy="5883875"/>
        </p:xfrm>
        <a:graphic>
          <a:graphicData uri="http://schemas.openxmlformats.org/drawingml/2006/table">
            <a:tbl>
              <a:tblPr>
                <a:noFill/>
                <a:tableStyleId>{B6169B5E-40E7-4B0E-A334-9D06D1398FB6}</a:tableStyleId>
              </a:tblPr>
              <a:tblGrid>
                <a:gridCol w="2150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68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755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4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Research Inputs</a:t>
                      </a:r>
                      <a:endParaRPr sz="2800" u="none" strike="noStrike" cap="none"/>
                    </a:p>
                  </a:txBody>
                  <a:tcPr marL="33525" marR="33525" marT="33525" marB="33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Research Process</a:t>
                      </a:r>
                      <a:endParaRPr sz="2800" u="none" strike="noStrike" cap="none"/>
                    </a:p>
                  </a:txBody>
                  <a:tcPr marL="33525" marR="33525" marT="33525" marB="335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600"/>
                        <a:buFont typeface="Arial"/>
                        <a:buNone/>
                      </a:pPr>
                      <a:r>
                        <a:rPr lang="en-US" sz="1600" b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Research Outputs**</a:t>
                      </a:r>
                      <a:endParaRPr sz="2800" u="none" strike="noStrike" cap="none"/>
                    </a:p>
                  </a:txBody>
                  <a:tcPr marL="33525" marR="33525" marT="33525" marB="335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99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# of Proposals Submitted (Competitive/Extramural)</a:t>
                      </a:r>
                      <a:endParaRPr sz="20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-Overall</a:t>
                      </a:r>
                      <a:endParaRPr sz="20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-By college</a:t>
                      </a:r>
                      <a:endParaRPr sz="20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-By department</a:t>
                      </a:r>
                      <a:endParaRPr sz="20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strike="noStrike" cap="none"/>
                      </a:br>
                      <a:r>
                        <a:rPr lang="en-US" sz="1200" b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Funding Success Rates</a:t>
                      </a:r>
                      <a:endParaRPr sz="20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strike="noStrike" cap="none"/>
                      </a:br>
                      <a:r>
                        <a:rPr lang="en-US" sz="1200" b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 Awarded</a:t>
                      </a:r>
                      <a:endParaRPr sz="20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strike="noStrike" cap="none"/>
                      </a:br>
                      <a:r>
                        <a:rPr lang="en-US" sz="1200" b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# Industry and other partners</a:t>
                      </a:r>
                      <a:endParaRPr sz="20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strike="noStrike" cap="none"/>
                      </a:br>
                      <a:r>
                        <a:rPr lang="en-US" sz="1200" b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$ From industry and other partners</a:t>
                      </a:r>
                      <a:endParaRPr sz="20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strike="noStrike" cap="none"/>
                      </a:br>
                      <a:r>
                        <a:rPr lang="en-US" sz="1100" i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[min source for these items is LIRA, and base year is FY24 (2023-2024)]</a:t>
                      </a:r>
                      <a:endParaRPr sz="2000" u="none" strike="noStrike" cap="none"/>
                    </a:p>
                  </a:txBody>
                  <a:tcPr marL="33525" marR="33525" marT="33525" marB="33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# PhD Students Enrolled</a:t>
                      </a:r>
                      <a:endParaRPr sz="20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Overall</a:t>
                      </a:r>
                      <a:endParaRPr sz="20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By college</a:t>
                      </a:r>
                      <a:endParaRPr sz="20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By department</a:t>
                      </a:r>
                      <a:endParaRPr sz="14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By source</a:t>
                      </a:r>
                      <a:endParaRPr sz="20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strike="noStrike" cap="none"/>
                      </a:br>
                      <a:r>
                        <a:rPr lang="en-US" sz="1200" b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# Postdocs</a:t>
                      </a:r>
                      <a:endParaRPr sz="20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Overall</a:t>
                      </a:r>
                      <a:endParaRPr sz="20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By college</a:t>
                      </a:r>
                      <a:endParaRPr sz="20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By department</a:t>
                      </a:r>
                      <a:endParaRPr sz="20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strike="noStrike" cap="none"/>
                      </a:br>
                      <a:r>
                        <a:rPr lang="en-US" sz="1200" b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Research expenditures</a:t>
                      </a:r>
                      <a:endParaRPr sz="20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Overall</a:t>
                      </a:r>
                      <a:endParaRPr sz="20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By college</a:t>
                      </a:r>
                      <a:endParaRPr sz="20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By department</a:t>
                      </a:r>
                      <a:endParaRPr sz="20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By source (NIH/DOE/NSF/NEH etc.) </a:t>
                      </a:r>
                      <a:endParaRPr sz="20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Faculty salary recovered.</a:t>
                      </a:r>
                      <a:endParaRPr sz="14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ICR</a:t>
                      </a:r>
                      <a:endParaRPr sz="1400" u="none" strike="noStrike" cap="none"/>
                    </a:p>
                    <a:p>
                      <a:pPr marL="285750" marR="0" lvl="0" indent="-158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2000"/>
                        <a:buFont typeface="Calibri"/>
                        <a:buNone/>
                      </a:pPr>
                      <a:endParaRPr sz="20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i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[PhD Enrolled students and Postdocs data source is Banner; Research expenditures data source is LIRA]</a:t>
                      </a:r>
                      <a:endParaRPr sz="2000" u="none" strike="noStrike" cap="none"/>
                    </a:p>
                  </a:txBody>
                  <a:tcPr marL="33525" marR="33525" marT="33525" marB="33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# Peer Reviewed Publications</a:t>
                      </a:r>
                      <a:endParaRPr sz="20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Articles</a:t>
                      </a:r>
                      <a:endParaRPr sz="200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Books</a:t>
                      </a:r>
                      <a:endParaRPr sz="14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Conference proceedings</a:t>
                      </a:r>
                      <a:endParaRPr sz="14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Reviews</a:t>
                      </a:r>
                      <a:endParaRPr sz="14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Other</a:t>
                      </a:r>
                      <a:endParaRPr sz="20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strike="noStrike" cap="none"/>
                      </a:br>
                      <a:r>
                        <a:rPr lang="en-US" sz="1200" b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# Citation counts</a:t>
                      </a:r>
                      <a:endParaRPr sz="20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strike="noStrike" cap="none"/>
                      </a:br>
                      <a:r>
                        <a:rPr lang="en-US" sz="1200" b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# PhD’s Awarded</a:t>
                      </a:r>
                      <a:endParaRPr sz="20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strike="noStrike" cap="none"/>
                      </a:br>
                      <a:r>
                        <a:rPr lang="en-US" sz="1200" b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Innovation</a:t>
                      </a:r>
                      <a:endParaRPr sz="20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# Patents</a:t>
                      </a:r>
                      <a:endParaRPr sz="2000" b="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# Licenses</a:t>
                      </a:r>
                      <a:endParaRPr sz="2000" b="0" u="none" strike="noStrike" cap="none">
                        <a:solidFill>
                          <a:schemeClr val="dk1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# Startups</a:t>
                      </a:r>
                      <a:endParaRPr sz="1400" u="none" strike="noStrike" cap="none"/>
                    </a:p>
                    <a:p>
                      <a:pPr marL="171450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Creative works</a:t>
                      </a:r>
                      <a:endParaRPr sz="2000" b="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Awards </a:t>
                      </a: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(Academic Analytics)</a:t>
                      </a:r>
                      <a:endParaRPr sz="1200" b="1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2000"/>
                        <a:buFont typeface="Arial"/>
                        <a:buNone/>
                      </a:pPr>
                      <a:br>
                        <a:rPr lang="en-US" sz="2000" u="none" strike="noStrike" cap="none"/>
                      </a:br>
                      <a:r>
                        <a:rPr lang="en-US" sz="1100" i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[Publications and citation count data source is Academic Analytics; </a:t>
                      </a:r>
                      <a:endParaRPr sz="20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en-US" sz="1100" i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PhD Awarded is Banner; Patents and Licenses is OTT]</a:t>
                      </a:r>
                      <a:endParaRPr sz="20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endParaRPr sz="120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**</a:t>
                      </a:r>
                      <a:r>
                        <a:rPr lang="en-US" sz="1200" i="1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Expand outputs beyond publications to include things like software, datasets, artwork, performances…</a:t>
                      </a:r>
                      <a:endParaRPr sz="2000" u="none" strike="noStrike" cap="none"/>
                    </a:p>
                  </a:txBody>
                  <a:tcPr marL="33525" marR="33525" marT="33525" marB="335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6" name="Google Shape;86;p1"/>
          <p:cNvSpPr/>
          <p:nvPr/>
        </p:nvSpPr>
        <p:spPr>
          <a:xfrm>
            <a:off x="5273675" y="1200694"/>
            <a:ext cx="38520172" cy="12003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br>
              <a:rPr lang="en-US"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318052" y="1200694"/>
            <a:ext cx="3597900" cy="424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Metrics for each of three defined stages of research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This is a preliminary set of metrics based on data we know how to access; we are open to other ideas about appropriate indices of growth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Diverse set of metrics to cover diversity of research outputs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</a:pP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be used in the aggregate at a department/center scale and larger; not to be used for individual PI evaluation/comparison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282</Words>
  <Application>Microsoft Macintosh PowerPoint</Application>
  <PresentationFormat>Widescreen</PresentationFormat>
  <Paragraphs>56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Anand Jagota</dc:creator>
  <cp:lastModifiedBy>Siva Sivakumar</cp:lastModifiedBy>
  <cp:revision>1</cp:revision>
  <dcterms:created xsi:type="dcterms:W3CDTF">2024-10-24T14:19:52Z</dcterms:created>
  <dcterms:modified xsi:type="dcterms:W3CDTF">2024-11-26T21:08:07Z</dcterms:modified>
</cp:coreProperties>
</file>