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sldIdLst>
    <p:sldId id="256" r:id="rId2"/>
    <p:sldId id="261" r:id="rId3"/>
    <p:sldId id="257" r:id="rId4"/>
    <p:sldId id="260" r:id="rId5"/>
    <p:sldId id="258" r:id="rId6"/>
    <p:sldId id="273" r:id="rId7"/>
    <p:sldId id="259" r:id="rId8"/>
    <p:sldId id="274" r:id="rId9"/>
    <p:sldId id="275" r:id="rId10"/>
    <p:sldId id="276"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1904"/>
  </p:normalViewPr>
  <p:slideViewPr>
    <p:cSldViewPr snapToGrid="0" snapToObjects="1">
      <p:cViewPr varScale="1">
        <p:scale>
          <a:sx n="106" d="100"/>
          <a:sy n="106" d="100"/>
        </p:scale>
        <p:origin x="133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901229-6CD7-5C40-9952-B2CFD5B41078}" type="datetimeFigureOut">
              <a:rPr lang="en-US" smtClean="0"/>
              <a:t>10/9/20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733898-E337-1446-9F7D-66CDD3BE41DC}" type="slidenum">
              <a:rPr lang="en-US" smtClean="0"/>
              <a:t>‹#›</a:t>
            </a:fld>
            <a:endParaRPr lang="en-US"/>
          </a:p>
        </p:txBody>
      </p:sp>
    </p:spTree>
    <p:extLst>
      <p:ext uri="{BB962C8B-B14F-4D97-AF65-F5344CB8AC3E}">
        <p14:creationId xmlns:p14="http://schemas.microsoft.com/office/powerpoint/2010/main" val="2013807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733898-E337-1446-9F7D-66CDD3BE41DC}" type="slidenum">
              <a:rPr lang="en-US" smtClean="0"/>
              <a:t>1</a:t>
            </a:fld>
            <a:endParaRPr lang="en-US"/>
          </a:p>
        </p:txBody>
      </p:sp>
    </p:spTree>
    <p:extLst>
      <p:ext uri="{BB962C8B-B14F-4D97-AF65-F5344CB8AC3E}">
        <p14:creationId xmlns:p14="http://schemas.microsoft.com/office/powerpoint/2010/main" val="1572526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733898-E337-1446-9F7D-66CDD3BE41DC}" type="slidenum">
              <a:rPr lang="en-US" smtClean="0"/>
              <a:t>2</a:t>
            </a:fld>
            <a:endParaRPr lang="en-US"/>
          </a:p>
        </p:txBody>
      </p:sp>
    </p:spTree>
    <p:extLst>
      <p:ext uri="{BB962C8B-B14F-4D97-AF65-F5344CB8AC3E}">
        <p14:creationId xmlns:p14="http://schemas.microsoft.com/office/powerpoint/2010/main" val="858095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rank of tenure track university instructor is reserved for persons who are working towards a terminal degree or equivalent professional certification in their fields and who are expected to complete degree/certification requirements within two years. Tenure track instructors must be promoted to the rank of assistant professor within three years of the date of initial appointment or else not be reappointed for a fourth year. Initial appointment at one of the tenure or tenure track professor ranks is appropriate for persons holding a terminal degree or equivalent professional certificate. In the absence of this, equivalent scholarship may be recognized. Persons who hold a terminal degree or equivalent professional certification may not be appointed as tenure track instructors. (See R&amp;P 2.2.3) </a:t>
            </a:r>
          </a:p>
          <a:p>
            <a:endParaRPr lang="en-US" dirty="0"/>
          </a:p>
        </p:txBody>
      </p:sp>
      <p:sp>
        <p:nvSpPr>
          <p:cNvPr id="4" name="Slide Number Placeholder 3"/>
          <p:cNvSpPr>
            <a:spLocks noGrp="1"/>
          </p:cNvSpPr>
          <p:nvPr>
            <p:ph type="sldNum" sz="quarter" idx="5"/>
          </p:nvPr>
        </p:nvSpPr>
        <p:spPr/>
        <p:txBody>
          <a:bodyPr/>
          <a:lstStyle/>
          <a:p>
            <a:fld id="{B8733898-E337-1446-9F7D-66CDD3BE41DC}" type="slidenum">
              <a:rPr lang="en-US" smtClean="0"/>
              <a:t>3</a:t>
            </a:fld>
            <a:endParaRPr lang="en-US"/>
          </a:p>
        </p:txBody>
      </p:sp>
    </p:spTree>
    <p:extLst>
      <p:ext uri="{BB962C8B-B14F-4D97-AF65-F5344CB8AC3E}">
        <p14:creationId xmlns:p14="http://schemas.microsoft.com/office/powerpoint/2010/main" val="1158457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733898-E337-1446-9F7D-66CDD3BE41DC}" type="slidenum">
              <a:rPr lang="en-US" smtClean="0"/>
              <a:t>4</a:t>
            </a:fld>
            <a:endParaRPr lang="en-US"/>
          </a:p>
        </p:txBody>
      </p:sp>
    </p:spTree>
    <p:extLst>
      <p:ext uri="{BB962C8B-B14F-4D97-AF65-F5344CB8AC3E}">
        <p14:creationId xmlns:p14="http://schemas.microsoft.com/office/powerpoint/2010/main" val="1115863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733898-E337-1446-9F7D-66CDD3BE41DC}" type="slidenum">
              <a:rPr lang="en-US" smtClean="0"/>
              <a:t>5</a:t>
            </a:fld>
            <a:endParaRPr lang="en-US"/>
          </a:p>
        </p:txBody>
      </p:sp>
    </p:spTree>
    <p:extLst>
      <p:ext uri="{BB962C8B-B14F-4D97-AF65-F5344CB8AC3E}">
        <p14:creationId xmlns:p14="http://schemas.microsoft.com/office/powerpoint/2010/main" val="3163546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other words, </a:t>
            </a:r>
            <a:endParaRPr lang="en-US" dirty="0"/>
          </a:p>
        </p:txBody>
      </p:sp>
      <p:sp>
        <p:nvSpPr>
          <p:cNvPr id="4" name="Slide Number Placeholder 3"/>
          <p:cNvSpPr>
            <a:spLocks noGrp="1"/>
          </p:cNvSpPr>
          <p:nvPr>
            <p:ph type="sldNum" sz="quarter" idx="5"/>
          </p:nvPr>
        </p:nvSpPr>
        <p:spPr/>
        <p:txBody>
          <a:bodyPr/>
          <a:lstStyle/>
          <a:p>
            <a:fld id="{A7F8EE37-AD15-6D46-A7AE-F7A581169CD2}" type="slidenum">
              <a:rPr lang="en-US" smtClean="0"/>
              <a:t>6</a:t>
            </a:fld>
            <a:endParaRPr lang="en-US"/>
          </a:p>
        </p:txBody>
      </p:sp>
    </p:spTree>
    <p:extLst>
      <p:ext uri="{BB962C8B-B14F-4D97-AF65-F5344CB8AC3E}">
        <p14:creationId xmlns:p14="http://schemas.microsoft.com/office/powerpoint/2010/main" val="1421040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733898-E337-1446-9F7D-66CDD3BE41DC}" type="slidenum">
              <a:rPr lang="en-US" smtClean="0"/>
              <a:t>7</a:t>
            </a:fld>
            <a:endParaRPr lang="en-US"/>
          </a:p>
        </p:txBody>
      </p:sp>
    </p:spTree>
    <p:extLst>
      <p:ext uri="{BB962C8B-B14F-4D97-AF65-F5344CB8AC3E}">
        <p14:creationId xmlns:p14="http://schemas.microsoft.com/office/powerpoint/2010/main" val="4266001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733898-E337-1446-9F7D-66CDD3BE41DC}" type="slidenum">
              <a:rPr lang="en-US" smtClean="0"/>
              <a:t>8</a:t>
            </a:fld>
            <a:endParaRPr lang="en-US"/>
          </a:p>
        </p:txBody>
      </p:sp>
    </p:spTree>
    <p:extLst>
      <p:ext uri="{BB962C8B-B14F-4D97-AF65-F5344CB8AC3E}">
        <p14:creationId xmlns:p14="http://schemas.microsoft.com/office/powerpoint/2010/main" val="2317757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7F8EE37-AD15-6D46-A7AE-F7A581169CD2}" type="slidenum">
              <a:rPr lang="en-US" smtClean="0"/>
              <a:t>11</a:t>
            </a:fld>
            <a:endParaRPr lang="en-US"/>
          </a:p>
        </p:txBody>
      </p:sp>
    </p:spTree>
    <p:extLst>
      <p:ext uri="{BB962C8B-B14F-4D97-AF65-F5344CB8AC3E}">
        <p14:creationId xmlns:p14="http://schemas.microsoft.com/office/powerpoint/2010/main" val="1697887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2ED4-CFAB-5848-BBDD-F8F6C266A9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5A32DD-75FF-2743-9749-8D58B46EB6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091A11-040B-DE47-99A4-4823090F707E}"/>
              </a:ext>
            </a:extLst>
          </p:cNvPr>
          <p:cNvSpPr>
            <a:spLocks noGrp="1"/>
          </p:cNvSpPr>
          <p:nvPr>
            <p:ph type="dt" sz="half" idx="10"/>
          </p:nvPr>
        </p:nvSpPr>
        <p:spPr/>
        <p:txBody>
          <a:bodyPr/>
          <a:lstStyle/>
          <a:p>
            <a:r>
              <a:rPr lang="en-US"/>
              <a:t>2/14/20</a:t>
            </a:r>
          </a:p>
        </p:txBody>
      </p:sp>
      <p:sp>
        <p:nvSpPr>
          <p:cNvPr id="5" name="Footer Placeholder 4">
            <a:extLst>
              <a:ext uri="{FF2B5EF4-FFF2-40B4-BE49-F238E27FC236}">
                <a16:creationId xmlns:a16="http://schemas.microsoft.com/office/drawing/2014/main" id="{03A2B9D9-0E17-AC4A-9575-DBE078F387AB}"/>
              </a:ext>
            </a:extLst>
          </p:cNvPr>
          <p:cNvSpPr>
            <a:spLocks noGrp="1"/>
          </p:cNvSpPr>
          <p:nvPr>
            <p:ph type="ftr" sz="quarter" idx="11"/>
          </p:nvPr>
        </p:nvSpPr>
        <p:spPr/>
        <p:txBody>
          <a:bodyPr/>
          <a:lstStyle/>
          <a:p>
            <a:r>
              <a:rPr lang="en-US"/>
              <a:t>Version 15</a:t>
            </a:r>
          </a:p>
        </p:txBody>
      </p:sp>
      <p:sp>
        <p:nvSpPr>
          <p:cNvPr id="6" name="Slide Number Placeholder 5">
            <a:extLst>
              <a:ext uri="{FF2B5EF4-FFF2-40B4-BE49-F238E27FC236}">
                <a16:creationId xmlns:a16="http://schemas.microsoft.com/office/drawing/2014/main" id="{F778B297-847D-194F-870B-C4BF66901AE4}"/>
              </a:ext>
            </a:extLst>
          </p:cNvPr>
          <p:cNvSpPr>
            <a:spLocks noGrp="1"/>
          </p:cNvSpPr>
          <p:nvPr>
            <p:ph type="sldNum" sz="quarter" idx="12"/>
          </p:nvPr>
        </p:nvSpPr>
        <p:spPr/>
        <p:txBody>
          <a:bodyPr/>
          <a:lstStyle/>
          <a:p>
            <a:fld id="{1F7D3975-B021-C541-8029-CFB6964E8814}" type="slidenum">
              <a:rPr lang="en-US" smtClean="0"/>
              <a:t>‹#›</a:t>
            </a:fld>
            <a:endParaRPr lang="en-US"/>
          </a:p>
        </p:txBody>
      </p:sp>
    </p:spTree>
    <p:extLst>
      <p:ext uri="{BB962C8B-B14F-4D97-AF65-F5344CB8AC3E}">
        <p14:creationId xmlns:p14="http://schemas.microsoft.com/office/powerpoint/2010/main" val="2828681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94B6D-8ABA-0249-9BB6-CB070E741F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49B9DB-C09D-574F-956B-9EFA5BCA6E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52D1F9-EE73-C941-A3D7-5123B7FB65CE}"/>
              </a:ext>
            </a:extLst>
          </p:cNvPr>
          <p:cNvSpPr>
            <a:spLocks noGrp="1"/>
          </p:cNvSpPr>
          <p:nvPr>
            <p:ph type="dt" sz="half" idx="10"/>
          </p:nvPr>
        </p:nvSpPr>
        <p:spPr/>
        <p:txBody>
          <a:bodyPr/>
          <a:lstStyle/>
          <a:p>
            <a:r>
              <a:rPr lang="en-US"/>
              <a:t>2/14/20</a:t>
            </a:r>
          </a:p>
        </p:txBody>
      </p:sp>
      <p:sp>
        <p:nvSpPr>
          <p:cNvPr id="5" name="Footer Placeholder 4">
            <a:extLst>
              <a:ext uri="{FF2B5EF4-FFF2-40B4-BE49-F238E27FC236}">
                <a16:creationId xmlns:a16="http://schemas.microsoft.com/office/drawing/2014/main" id="{2132EDDA-DCE3-CC4E-85D6-626EF513024C}"/>
              </a:ext>
            </a:extLst>
          </p:cNvPr>
          <p:cNvSpPr>
            <a:spLocks noGrp="1"/>
          </p:cNvSpPr>
          <p:nvPr>
            <p:ph type="ftr" sz="quarter" idx="11"/>
          </p:nvPr>
        </p:nvSpPr>
        <p:spPr/>
        <p:txBody>
          <a:bodyPr/>
          <a:lstStyle/>
          <a:p>
            <a:r>
              <a:rPr lang="en-US"/>
              <a:t>Version 15</a:t>
            </a:r>
          </a:p>
        </p:txBody>
      </p:sp>
      <p:sp>
        <p:nvSpPr>
          <p:cNvPr id="6" name="Slide Number Placeholder 5">
            <a:extLst>
              <a:ext uri="{FF2B5EF4-FFF2-40B4-BE49-F238E27FC236}">
                <a16:creationId xmlns:a16="http://schemas.microsoft.com/office/drawing/2014/main" id="{99B42AE4-172B-0348-820D-BAF73C0736A4}"/>
              </a:ext>
            </a:extLst>
          </p:cNvPr>
          <p:cNvSpPr>
            <a:spLocks noGrp="1"/>
          </p:cNvSpPr>
          <p:nvPr>
            <p:ph type="sldNum" sz="quarter" idx="12"/>
          </p:nvPr>
        </p:nvSpPr>
        <p:spPr/>
        <p:txBody>
          <a:bodyPr/>
          <a:lstStyle/>
          <a:p>
            <a:fld id="{1F7D3975-B021-C541-8029-CFB6964E8814}" type="slidenum">
              <a:rPr lang="en-US" smtClean="0"/>
              <a:t>‹#›</a:t>
            </a:fld>
            <a:endParaRPr lang="en-US"/>
          </a:p>
        </p:txBody>
      </p:sp>
    </p:spTree>
    <p:extLst>
      <p:ext uri="{BB962C8B-B14F-4D97-AF65-F5344CB8AC3E}">
        <p14:creationId xmlns:p14="http://schemas.microsoft.com/office/powerpoint/2010/main" val="1949348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765375-213F-D340-BA00-58CDB4A0A73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A371B4-7255-5444-A682-2BD331B0F2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B643F6-C0F9-C344-A4C4-2409147248C3}"/>
              </a:ext>
            </a:extLst>
          </p:cNvPr>
          <p:cNvSpPr>
            <a:spLocks noGrp="1"/>
          </p:cNvSpPr>
          <p:nvPr>
            <p:ph type="dt" sz="half" idx="10"/>
          </p:nvPr>
        </p:nvSpPr>
        <p:spPr/>
        <p:txBody>
          <a:bodyPr/>
          <a:lstStyle/>
          <a:p>
            <a:r>
              <a:rPr lang="en-US"/>
              <a:t>2/14/20</a:t>
            </a:r>
          </a:p>
        </p:txBody>
      </p:sp>
      <p:sp>
        <p:nvSpPr>
          <p:cNvPr id="5" name="Footer Placeholder 4">
            <a:extLst>
              <a:ext uri="{FF2B5EF4-FFF2-40B4-BE49-F238E27FC236}">
                <a16:creationId xmlns:a16="http://schemas.microsoft.com/office/drawing/2014/main" id="{9FEE72A7-486D-6040-A1FD-2941AB8EE82B}"/>
              </a:ext>
            </a:extLst>
          </p:cNvPr>
          <p:cNvSpPr>
            <a:spLocks noGrp="1"/>
          </p:cNvSpPr>
          <p:nvPr>
            <p:ph type="ftr" sz="quarter" idx="11"/>
          </p:nvPr>
        </p:nvSpPr>
        <p:spPr/>
        <p:txBody>
          <a:bodyPr/>
          <a:lstStyle/>
          <a:p>
            <a:r>
              <a:rPr lang="en-US"/>
              <a:t>Version 15</a:t>
            </a:r>
          </a:p>
        </p:txBody>
      </p:sp>
      <p:sp>
        <p:nvSpPr>
          <p:cNvPr id="6" name="Slide Number Placeholder 5">
            <a:extLst>
              <a:ext uri="{FF2B5EF4-FFF2-40B4-BE49-F238E27FC236}">
                <a16:creationId xmlns:a16="http://schemas.microsoft.com/office/drawing/2014/main" id="{3A8A000B-4559-FA43-802A-03340501FF90}"/>
              </a:ext>
            </a:extLst>
          </p:cNvPr>
          <p:cNvSpPr>
            <a:spLocks noGrp="1"/>
          </p:cNvSpPr>
          <p:nvPr>
            <p:ph type="sldNum" sz="quarter" idx="12"/>
          </p:nvPr>
        </p:nvSpPr>
        <p:spPr/>
        <p:txBody>
          <a:bodyPr/>
          <a:lstStyle/>
          <a:p>
            <a:fld id="{1F7D3975-B021-C541-8029-CFB6964E8814}" type="slidenum">
              <a:rPr lang="en-US" smtClean="0"/>
              <a:t>‹#›</a:t>
            </a:fld>
            <a:endParaRPr lang="en-US"/>
          </a:p>
        </p:txBody>
      </p:sp>
    </p:spTree>
    <p:extLst>
      <p:ext uri="{BB962C8B-B14F-4D97-AF65-F5344CB8AC3E}">
        <p14:creationId xmlns:p14="http://schemas.microsoft.com/office/powerpoint/2010/main" val="1566165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C3660-7BAE-9A46-BC8F-7897C2AAF4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319CC7-2B0F-9A4A-95EE-8B4079BDC0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09964B-EA76-1D4E-A527-411762E95729}"/>
              </a:ext>
            </a:extLst>
          </p:cNvPr>
          <p:cNvSpPr>
            <a:spLocks noGrp="1"/>
          </p:cNvSpPr>
          <p:nvPr>
            <p:ph type="dt" sz="half" idx="10"/>
          </p:nvPr>
        </p:nvSpPr>
        <p:spPr/>
        <p:txBody>
          <a:bodyPr/>
          <a:lstStyle/>
          <a:p>
            <a:r>
              <a:rPr lang="en-US"/>
              <a:t>2/14/20</a:t>
            </a:r>
          </a:p>
        </p:txBody>
      </p:sp>
      <p:sp>
        <p:nvSpPr>
          <p:cNvPr id="5" name="Footer Placeholder 4">
            <a:extLst>
              <a:ext uri="{FF2B5EF4-FFF2-40B4-BE49-F238E27FC236}">
                <a16:creationId xmlns:a16="http://schemas.microsoft.com/office/drawing/2014/main" id="{39C2357E-A47E-BF4B-95BF-E182353F4AFC}"/>
              </a:ext>
            </a:extLst>
          </p:cNvPr>
          <p:cNvSpPr>
            <a:spLocks noGrp="1"/>
          </p:cNvSpPr>
          <p:nvPr>
            <p:ph type="ftr" sz="quarter" idx="11"/>
          </p:nvPr>
        </p:nvSpPr>
        <p:spPr/>
        <p:txBody>
          <a:bodyPr/>
          <a:lstStyle/>
          <a:p>
            <a:r>
              <a:rPr lang="en-US"/>
              <a:t>Version 15</a:t>
            </a:r>
          </a:p>
        </p:txBody>
      </p:sp>
      <p:sp>
        <p:nvSpPr>
          <p:cNvPr id="6" name="Slide Number Placeholder 5">
            <a:extLst>
              <a:ext uri="{FF2B5EF4-FFF2-40B4-BE49-F238E27FC236}">
                <a16:creationId xmlns:a16="http://schemas.microsoft.com/office/drawing/2014/main" id="{179786F5-EBA7-8F41-8E0C-FF792CA660C9}"/>
              </a:ext>
            </a:extLst>
          </p:cNvPr>
          <p:cNvSpPr>
            <a:spLocks noGrp="1"/>
          </p:cNvSpPr>
          <p:nvPr>
            <p:ph type="sldNum" sz="quarter" idx="12"/>
          </p:nvPr>
        </p:nvSpPr>
        <p:spPr/>
        <p:txBody>
          <a:bodyPr/>
          <a:lstStyle/>
          <a:p>
            <a:fld id="{1F7D3975-B021-C541-8029-CFB6964E8814}" type="slidenum">
              <a:rPr lang="en-US" smtClean="0"/>
              <a:t>‹#›</a:t>
            </a:fld>
            <a:endParaRPr lang="en-US"/>
          </a:p>
        </p:txBody>
      </p:sp>
    </p:spTree>
    <p:extLst>
      <p:ext uri="{BB962C8B-B14F-4D97-AF65-F5344CB8AC3E}">
        <p14:creationId xmlns:p14="http://schemas.microsoft.com/office/powerpoint/2010/main" val="924551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DF0D2-CF5D-5743-AFDC-FC63ED6F89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AD5AA03-0D1E-C84D-A221-7F84B176B4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99D759-F51F-8041-ADF1-A17D6318278B}"/>
              </a:ext>
            </a:extLst>
          </p:cNvPr>
          <p:cNvSpPr>
            <a:spLocks noGrp="1"/>
          </p:cNvSpPr>
          <p:nvPr>
            <p:ph type="dt" sz="half" idx="10"/>
          </p:nvPr>
        </p:nvSpPr>
        <p:spPr/>
        <p:txBody>
          <a:bodyPr/>
          <a:lstStyle/>
          <a:p>
            <a:r>
              <a:rPr lang="en-US"/>
              <a:t>2/14/20</a:t>
            </a:r>
          </a:p>
        </p:txBody>
      </p:sp>
      <p:sp>
        <p:nvSpPr>
          <p:cNvPr id="5" name="Footer Placeholder 4">
            <a:extLst>
              <a:ext uri="{FF2B5EF4-FFF2-40B4-BE49-F238E27FC236}">
                <a16:creationId xmlns:a16="http://schemas.microsoft.com/office/drawing/2014/main" id="{0D2AEDB6-4B48-AF45-BADA-B9F6A9389792}"/>
              </a:ext>
            </a:extLst>
          </p:cNvPr>
          <p:cNvSpPr>
            <a:spLocks noGrp="1"/>
          </p:cNvSpPr>
          <p:nvPr>
            <p:ph type="ftr" sz="quarter" idx="11"/>
          </p:nvPr>
        </p:nvSpPr>
        <p:spPr/>
        <p:txBody>
          <a:bodyPr/>
          <a:lstStyle/>
          <a:p>
            <a:r>
              <a:rPr lang="en-US"/>
              <a:t>Version 15</a:t>
            </a:r>
          </a:p>
        </p:txBody>
      </p:sp>
      <p:sp>
        <p:nvSpPr>
          <p:cNvPr id="6" name="Slide Number Placeholder 5">
            <a:extLst>
              <a:ext uri="{FF2B5EF4-FFF2-40B4-BE49-F238E27FC236}">
                <a16:creationId xmlns:a16="http://schemas.microsoft.com/office/drawing/2014/main" id="{40459912-A085-FD4C-B8C5-6F9E00735F0D}"/>
              </a:ext>
            </a:extLst>
          </p:cNvPr>
          <p:cNvSpPr>
            <a:spLocks noGrp="1"/>
          </p:cNvSpPr>
          <p:nvPr>
            <p:ph type="sldNum" sz="quarter" idx="12"/>
          </p:nvPr>
        </p:nvSpPr>
        <p:spPr/>
        <p:txBody>
          <a:bodyPr/>
          <a:lstStyle/>
          <a:p>
            <a:fld id="{1F7D3975-B021-C541-8029-CFB6964E8814}" type="slidenum">
              <a:rPr lang="en-US" smtClean="0"/>
              <a:t>‹#›</a:t>
            </a:fld>
            <a:endParaRPr lang="en-US"/>
          </a:p>
        </p:txBody>
      </p:sp>
    </p:spTree>
    <p:extLst>
      <p:ext uri="{BB962C8B-B14F-4D97-AF65-F5344CB8AC3E}">
        <p14:creationId xmlns:p14="http://schemas.microsoft.com/office/powerpoint/2010/main" val="3656828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A0A22-EEEF-034B-9D35-124C2B40FE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EF488B-37B9-0D48-98E2-8597AFA2FB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DEB84B-D6DA-514C-981E-D3DF9C3C72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0A6D57-B42A-9C42-AD3A-B07A9685AB62}"/>
              </a:ext>
            </a:extLst>
          </p:cNvPr>
          <p:cNvSpPr>
            <a:spLocks noGrp="1"/>
          </p:cNvSpPr>
          <p:nvPr>
            <p:ph type="dt" sz="half" idx="10"/>
          </p:nvPr>
        </p:nvSpPr>
        <p:spPr/>
        <p:txBody>
          <a:bodyPr/>
          <a:lstStyle/>
          <a:p>
            <a:r>
              <a:rPr lang="en-US"/>
              <a:t>2/14/20</a:t>
            </a:r>
          </a:p>
        </p:txBody>
      </p:sp>
      <p:sp>
        <p:nvSpPr>
          <p:cNvPr id="6" name="Footer Placeholder 5">
            <a:extLst>
              <a:ext uri="{FF2B5EF4-FFF2-40B4-BE49-F238E27FC236}">
                <a16:creationId xmlns:a16="http://schemas.microsoft.com/office/drawing/2014/main" id="{8B9ED83F-7A37-5848-A5AE-E3276660F893}"/>
              </a:ext>
            </a:extLst>
          </p:cNvPr>
          <p:cNvSpPr>
            <a:spLocks noGrp="1"/>
          </p:cNvSpPr>
          <p:nvPr>
            <p:ph type="ftr" sz="quarter" idx="11"/>
          </p:nvPr>
        </p:nvSpPr>
        <p:spPr/>
        <p:txBody>
          <a:bodyPr/>
          <a:lstStyle/>
          <a:p>
            <a:r>
              <a:rPr lang="en-US"/>
              <a:t>Version 15</a:t>
            </a:r>
          </a:p>
        </p:txBody>
      </p:sp>
      <p:sp>
        <p:nvSpPr>
          <p:cNvPr id="7" name="Slide Number Placeholder 6">
            <a:extLst>
              <a:ext uri="{FF2B5EF4-FFF2-40B4-BE49-F238E27FC236}">
                <a16:creationId xmlns:a16="http://schemas.microsoft.com/office/drawing/2014/main" id="{C71B4189-F397-6745-A94D-9674CA68AFA2}"/>
              </a:ext>
            </a:extLst>
          </p:cNvPr>
          <p:cNvSpPr>
            <a:spLocks noGrp="1"/>
          </p:cNvSpPr>
          <p:nvPr>
            <p:ph type="sldNum" sz="quarter" idx="12"/>
          </p:nvPr>
        </p:nvSpPr>
        <p:spPr/>
        <p:txBody>
          <a:bodyPr/>
          <a:lstStyle/>
          <a:p>
            <a:fld id="{1F7D3975-B021-C541-8029-CFB6964E8814}" type="slidenum">
              <a:rPr lang="en-US" smtClean="0"/>
              <a:t>‹#›</a:t>
            </a:fld>
            <a:endParaRPr lang="en-US"/>
          </a:p>
        </p:txBody>
      </p:sp>
    </p:spTree>
    <p:extLst>
      <p:ext uri="{BB962C8B-B14F-4D97-AF65-F5344CB8AC3E}">
        <p14:creationId xmlns:p14="http://schemas.microsoft.com/office/powerpoint/2010/main" val="1575974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DD980-A334-1A4A-8C92-0593E3AD17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FFFCF-F23B-684B-A2F6-20F9ED5562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6AED82-BC15-0D44-B908-92FEB9CF07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AD0F0E-76D0-4745-9646-BAC2F704A8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5F979E-2D04-E543-87C2-70790B504F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AEA5F4-F60A-3548-B715-9D92869D69D6}"/>
              </a:ext>
            </a:extLst>
          </p:cNvPr>
          <p:cNvSpPr>
            <a:spLocks noGrp="1"/>
          </p:cNvSpPr>
          <p:nvPr>
            <p:ph type="dt" sz="half" idx="10"/>
          </p:nvPr>
        </p:nvSpPr>
        <p:spPr/>
        <p:txBody>
          <a:bodyPr/>
          <a:lstStyle/>
          <a:p>
            <a:r>
              <a:rPr lang="en-US"/>
              <a:t>2/14/20</a:t>
            </a:r>
          </a:p>
        </p:txBody>
      </p:sp>
      <p:sp>
        <p:nvSpPr>
          <p:cNvPr id="8" name="Footer Placeholder 7">
            <a:extLst>
              <a:ext uri="{FF2B5EF4-FFF2-40B4-BE49-F238E27FC236}">
                <a16:creationId xmlns:a16="http://schemas.microsoft.com/office/drawing/2014/main" id="{5D4D9EB8-1E3F-B242-B528-FCE4A6CDFFD8}"/>
              </a:ext>
            </a:extLst>
          </p:cNvPr>
          <p:cNvSpPr>
            <a:spLocks noGrp="1"/>
          </p:cNvSpPr>
          <p:nvPr>
            <p:ph type="ftr" sz="quarter" idx="11"/>
          </p:nvPr>
        </p:nvSpPr>
        <p:spPr/>
        <p:txBody>
          <a:bodyPr/>
          <a:lstStyle/>
          <a:p>
            <a:r>
              <a:rPr lang="en-US"/>
              <a:t>Version 15</a:t>
            </a:r>
          </a:p>
        </p:txBody>
      </p:sp>
      <p:sp>
        <p:nvSpPr>
          <p:cNvPr id="9" name="Slide Number Placeholder 8">
            <a:extLst>
              <a:ext uri="{FF2B5EF4-FFF2-40B4-BE49-F238E27FC236}">
                <a16:creationId xmlns:a16="http://schemas.microsoft.com/office/drawing/2014/main" id="{1A4704F7-167C-224E-BE01-6E8C30C63D0B}"/>
              </a:ext>
            </a:extLst>
          </p:cNvPr>
          <p:cNvSpPr>
            <a:spLocks noGrp="1"/>
          </p:cNvSpPr>
          <p:nvPr>
            <p:ph type="sldNum" sz="quarter" idx="12"/>
          </p:nvPr>
        </p:nvSpPr>
        <p:spPr/>
        <p:txBody>
          <a:bodyPr/>
          <a:lstStyle/>
          <a:p>
            <a:fld id="{1F7D3975-B021-C541-8029-CFB6964E8814}" type="slidenum">
              <a:rPr lang="en-US" smtClean="0"/>
              <a:t>‹#›</a:t>
            </a:fld>
            <a:endParaRPr lang="en-US"/>
          </a:p>
        </p:txBody>
      </p:sp>
    </p:spTree>
    <p:extLst>
      <p:ext uri="{BB962C8B-B14F-4D97-AF65-F5344CB8AC3E}">
        <p14:creationId xmlns:p14="http://schemas.microsoft.com/office/powerpoint/2010/main" val="166823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C84A2-8D11-6D4D-A24B-59C6CDB1C6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3D9F0D-F23E-6C48-A11C-3BF4CA901C13}"/>
              </a:ext>
            </a:extLst>
          </p:cNvPr>
          <p:cNvSpPr>
            <a:spLocks noGrp="1"/>
          </p:cNvSpPr>
          <p:nvPr>
            <p:ph type="dt" sz="half" idx="10"/>
          </p:nvPr>
        </p:nvSpPr>
        <p:spPr/>
        <p:txBody>
          <a:bodyPr/>
          <a:lstStyle/>
          <a:p>
            <a:r>
              <a:rPr lang="en-US"/>
              <a:t>2/14/20</a:t>
            </a:r>
          </a:p>
        </p:txBody>
      </p:sp>
      <p:sp>
        <p:nvSpPr>
          <p:cNvPr id="4" name="Footer Placeholder 3">
            <a:extLst>
              <a:ext uri="{FF2B5EF4-FFF2-40B4-BE49-F238E27FC236}">
                <a16:creationId xmlns:a16="http://schemas.microsoft.com/office/drawing/2014/main" id="{C16FAB89-ECE1-4549-B693-6AF80129F888}"/>
              </a:ext>
            </a:extLst>
          </p:cNvPr>
          <p:cNvSpPr>
            <a:spLocks noGrp="1"/>
          </p:cNvSpPr>
          <p:nvPr>
            <p:ph type="ftr" sz="quarter" idx="11"/>
          </p:nvPr>
        </p:nvSpPr>
        <p:spPr/>
        <p:txBody>
          <a:bodyPr/>
          <a:lstStyle/>
          <a:p>
            <a:r>
              <a:rPr lang="en-US"/>
              <a:t>Version 15</a:t>
            </a:r>
          </a:p>
        </p:txBody>
      </p:sp>
      <p:sp>
        <p:nvSpPr>
          <p:cNvPr id="5" name="Slide Number Placeholder 4">
            <a:extLst>
              <a:ext uri="{FF2B5EF4-FFF2-40B4-BE49-F238E27FC236}">
                <a16:creationId xmlns:a16="http://schemas.microsoft.com/office/drawing/2014/main" id="{FFE50309-5FDC-254D-ACA3-07D705B47763}"/>
              </a:ext>
            </a:extLst>
          </p:cNvPr>
          <p:cNvSpPr>
            <a:spLocks noGrp="1"/>
          </p:cNvSpPr>
          <p:nvPr>
            <p:ph type="sldNum" sz="quarter" idx="12"/>
          </p:nvPr>
        </p:nvSpPr>
        <p:spPr/>
        <p:txBody>
          <a:bodyPr/>
          <a:lstStyle/>
          <a:p>
            <a:fld id="{1F7D3975-B021-C541-8029-CFB6964E8814}" type="slidenum">
              <a:rPr lang="en-US" smtClean="0"/>
              <a:t>‹#›</a:t>
            </a:fld>
            <a:endParaRPr lang="en-US"/>
          </a:p>
        </p:txBody>
      </p:sp>
    </p:spTree>
    <p:extLst>
      <p:ext uri="{BB962C8B-B14F-4D97-AF65-F5344CB8AC3E}">
        <p14:creationId xmlns:p14="http://schemas.microsoft.com/office/powerpoint/2010/main" val="396350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63DD0E-454E-7F4F-BDA5-7B684345D9F1}"/>
              </a:ext>
            </a:extLst>
          </p:cNvPr>
          <p:cNvSpPr>
            <a:spLocks noGrp="1"/>
          </p:cNvSpPr>
          <p:nvPr>
            <p:ph type="dt" sz="half" idx="10"/>
          </p:nvPr>
        </p:nvSpPr>
        <p:spPr/>
        <p:txBody>
          <a:bodyPr/>
          <a:lstStyle/>
          <a:p>
            <a:r>
              <a:rPr lang="en-US"/>
              <a:t>2/14/20</a:t>
            </a:r>
          </a:p>
        </p:txBody>
      </p:sp>
      <p:sp>
        <p:nvSpPr>
          <p:cNvPr id="3" name="Footer Placeholder 2">
            <a:extLst>
              <a:ext uri="{FF2B5EF4-FFF2-40B4-BE49-F238E27FC236}">
                <a16:creationId xmlns:a16="http://schemas.microsoft.com/office/drawing/2014/main" id="{2FE9166D-65E5-3F49-9872-B23499BD1ECB}"/>
              </a:ext>
            </a:extLst>
          </p:cNvPr>
          <p:cNvSpPr>
            <a:spLocks noGrp="1"/>
          </p:cNvSpPr>
          <p:nvPr>
            <p:ph type="ftr" sz="quarter" idx="11"/>
          </p:nvPr>
        </p:nvSpPr>
        <p:spPr/>
        <p:txBody>
          <a:bodyPr/>
          <a:lstStyle/>
          <a:p>
            <a:r>
              <a:rPr lang="en-US"/>
              <a:t>Version 15</a:t>
            </a:r>
          </a:p>
        </p:txBody>
      </p:sp>
      <p:sp>
        <p:nvSpPr>
          <p:cNvPr id="4" name="Slide Number Placeholder 3">
            <a:extLst>
              <a:ext uri="{FF2B5EF4-FFF2-40B4-BE49-F238E27FC236}">
                <a16:creationId xmlns:a16="http://schemas.microsoft.com/office/drawing/2014/main" id="{9707C3EB-5CFC-9D46-8851-1E48017B2471}"/>
              </a:ext>
            </a:extLst>
          </p:cNvPr>
          <p:cNvSpPr>
            <a:spLocks noGrp="1"/>
          </p:cNvSpPr>
          <p:nvPr>
            <p:ph type="sldNum" sz="quarter" idx="12"/>
          </p:nvPr>
        </p:nvSpPr>
        <p:spPr/>
        <p:txBody>
          <a:bodyPr/>
          <a:lstStyle/>
          <a:p>
            <a:fld id="{1F7D3975-B021-C541-8029-CFB6964E8814}" type="slidenum">
              <a:rPr lang="en-US" smtClean="0"/>
              <a:t>‹#›</a:t>
            </a:fld>
            <a:endParaRPr lang="en-US"/>
          </a:p>
        </p:txBody>
      </p:sp>
    </p:spTree>
    <p:extLst>
      <p:ext uri="{BB962C8B-B14F-4D97-AF65-F5344CB8AC3E}">
        <p14:creationId xmlns:p14="http://schemas.microsoft.com/office/powerpoint/2010/main" val="3482100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C97CD-88CC-984F-BD1C-09F239269C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725140-ED39-F74D-B1C7-66D8BEAD21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9FF523-536D-DD4D-A258-8746B601B4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54E8E9-333F-6C4C-8219-E9F4923E2A56}"/>
              </a:ext>
            </a:extLst>
          </p:cNvPr>
          <p:cNvSpPr>
            <a:spLocks noGrp="1"/>
          </p:cNvSpPr>
          <p:nvPr>
            <p:ph type="dt" sz="half" idx="10"/>
          </p:nvPr>
        </p:nvSpPr>
        <p:spPr/>
        <p:txBody>
          <a:bodyPr/>
          <a:lstStyle/>
          <a:p>
            <a:r>
              <a:rPr lang="en-US"/>
              <a:t>2/14/20</a:t>
            </a:r>
          </a:p>
        </p:txBody>
      </p:sp>
      <p:sp>
        <p:nvSpPr>
          <p:cNvPr id="6" name="Footer Placeholder 5">
            <a:extLst>
              <a:ext uri="{FF2B5EF4-FFF2-40B4-BE49-F238E27FC236}">
                <a16:creationId xmlns:a16="http://schemas.microsoft.com/office/drawing/2014/main" id="{534ED880-B761-A345-9D6F-9E1AFC265EFD}"/>
              </a:ext>
            </a:extLst>
          </p:cNvPr>
          <p:cNvSpPr>
            <a:spLocks noGrp="1"/>
          </p:cNvSpPr>
          <p:nvPr>
            <p:ph type="ftr" sz="quarter" idx="11"/>
          </p:nvPr>
        </p:nvSpPr>
        <p:spPr/>
        <p:txBody>
          <a:bodyPr/>
          <a:lstStyle/>
          <a:p>
            <a:r>
              <a:rPr lang="en-US"/>
              <a:t>Version 15</a:t>
            </a:r>
          </a:p>
        </p:txBody>
      </p:sp>
      <p:sp>
        <p:nvSpPr>
          <p:cNvPr id="7" name="Slide Number Placeholder 6">
            <a:extLst>
              <a:ext uri="{FF2B5EF4-FFF2-40B4-BE49-F238E27FC236}">
                <a16:creationId xmlns:a16="http://schemas.microsoft.com/office/drawing/2014/main" id="{6001DA1B-F951-C346-8A90-79678365A678}"/>
              </a:ext>
            </a:extLst>
          </p:cNvPr>
          <p:cNvSpPr>
            <a:spLocks noGrp="1"/>
          </p:cNvSpPr>
          <p:nvPr>
            <p:ph type="sldNum" sz="quarter" idx="12"/>
          </p:nvPr>
        </p:nvSpPr>
        <p:spPr/>
        <p:txBody>
          <a:bodyPr/>
          <a:lstStyle/>
          <a:p>
            <a:fld id="{1F7D3975-B021-C541-8029-CFB6964E8814}" type="slidenum">
              <a:rPr lang="en-US" smtClean="0"/>
              <a:t>‹#›</a:t>
            </a:fld>
            <a:endParaRPr lang="en-US"/>
          </a:p>
        </p:txBody>
      </p:sp>
    </p:spTree>
    <p:extLst>
      <p:ext uri="{BB962C8B-B14F-4D97-AF65-F5344CB8AC3E}">
        <p14:creationId xmlns:p14="http://schemas.microsoft.com/office/powerpoint/2010/main" val="10019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C66F9-AC20-4545-B112-E63873A856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453520-AE3C-B74F-B563-6913762CC4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658738-9303-8B42-AB62-328F80DD23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51AE29-DE18-A744-8D1A-55D442958D0B}"/>
              </a:ext>
            </a:extLst>
          </p:cNvPr>
          <p:cNvSpPr>
            <a:spLocks noGrp="1"/>
          </p:cNvSpPr>
          <p:nvPr>
            <p:ph type="dt" sz="half" idx="10"/>
          </p:nvPr>
        </p:nvSpPr>
        <p:spPr/>
        <p:txBody>
          <a:bodyPr/>
          <a:lstStyle/>
          <a:p>
            <a:r>
              <a:rPr lang="en-US"/>
              <a:t>2/14/20</a:t>
            </a:r>
          </a:p>
        </p:txBody>
      </p:sp>
      <p:sp>
        <p:nvSpPr>
          <p:cNvPr id="6" name="Footer Placeholder 5">
            <a:extLst>
              <a:ext uri="{FF2B5EF4-FFF2-40B4-BE49-F238E27FC236}">
                <a16:creationId xmlns:a16="http://schemas.microsoft.com/office/drawing/2014/main" id="{B452BA2A-68EB-764A-8BE6-4F27916227FD}"/>
              </a:ext>
            </a:extLst>
          </p:cNvPr>
          <p:cNvSpPr>
            <a:spLocks noGrp="1"/>
          </p:cNvSpPr>
          <p:nvPr>
            <p:ph type="ftr" sz="quarter" idx="11"/>
          </p:nvPr>
        </p:nvSpPr>
        <p:spPr/>
        <p:txBody>
          <a:bodyPr/>
          <a:lstStyle/>
          <a:p>
            <a:r>
              <a:rPr lang="en-US"/>
              <a:t>Version 15</a:t>
            </a:r>
          </a:p>
        </p:txBody>
      </p:sp>
      <p:sp>
        <p:nvSpPr>
          <p:cNvPr id="7" name="Slide Number Placeholder 6">
            <a:extLst>
              <a:ext uri="{FF2B5EF4-FFF2-40B4-BE49-F238E27FC236}">
                <a16:creationId xmlns:a16="http://schemas.microsoft.com/office/drawing/2014/main" id="{846F0DC1-8B44-CE45-9E7E-4A63A561DD03}"/>
              </a:ext>
            </a:extLst>
          </p:cNvPr>
          <p:cNvSpPr>
            <a:spLocks noGrp="1"/>
          </p:cNvSpPr>
          <p:nvPr>
            <p:ph type="sldNum" sz="quarter" idx="12"/>
          </p:nvPr>
        </p:nvSpPr>
        <p:spPr/>
        <p:txBody>
          <a:bodyPr/>
          <a:lstStyle/>
          <a:p>
            <a:fld id="{1F7D3975-B021-C541-8029-CFB6964E8814}" type="slidenum">
              <a:rPr lang="en-US" smtClean="0"/>
              <a:t>‹#›</a:t>
            </a:fld>
            <a:endParaRPr lang="en-US"/>
          </a:p>
        </p:txBody>
      </p:sp>
    </p:spTree>
    <p:extLst>
      <p:ext uri="{BB962C8B-B14F-4D97-AF65-F5344CB8AC3E}">
        <p14:creationId xmlns:p14="http://schemas.microsoft.com/office/powerpoint/2010/main" val="1260430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42B4D0-34F9-1942-8014-F546D354BC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92D5D5-68CA-0946-AEB3-30B1775E31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77EAFA-031A-5E48-BE80-8B5B769C33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2/14/20</a:t>
            </a:r>
          </a:p>
        </p:txBody>
      </p:sp>
      <p:sp>
        <p:nvSpPr>
          <p:cNvPr id="5" name="Footer Placeholder 4">
            <a:extLst>
              <a:ext uri="{FF2B5EF4-FFF2-40B4-BE49-F238E27FC236}">
                <a16:creationId xmlns:a16="http://schemas.microsoft.com/office/drawing/2014/main" id="{AD08D68F-FC53-314F-9D55-C99FEC66B7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Version 15</a:t>
            </a:r>
          </a:p>
        </p:txBody>
      </p:sp>
      <p:sp>
        <p:nvSpPr>
          <p:cNvPr id="6" name="Slide Number Placeholder 5">
            <a:extLst>
              <a:ext uri="{FF2B5EF4-FFF2-40B4-BE49-F238E27FC236}">
                <a16:creationId xmlns:a16="http://schemas.microsoft.com/office/drawing/2014/main" id="{B008D2E4-529B-6A46-9D62-F92F6EF909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7D3975-B021-C541-8029-CFB6964E8814}" type="slidenum">
              <a:rPr lang="en-US" smtClean="0"/>
              <a:t>‹#›</a:t>
            </a:fld>
            <a:endParaRPr lang="en-US"/>
          </a:p>
        </p:txBody>
      </p:sp>
    </p:spTree>
    <p:extLst>
      <p:ext uri="{BB962C8B-B14F-4D97-AF65-F5344CB8AC3E}">
        <p14:creationId xmlns:p14="http://schemas.microsoft.com/office/powerpoint/2010/main" val="609120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933EE-C323-3E4F-BDEC-01064F96D7D1}"/>
              </a:ext>
            </a:extLst>
          </p:cNvPr>
          <p:cNvSpPr>
            <a:spLocks noGrp="1"/>
          </p:cNvSpPr>
          <p:nvPr>
            <p:ph type="ctrTitle"/>
          </p:nvPr>
        </p:nvSpPr>
        <p:spPr/>
        <p:txBody>
          <a:bodyPr>
            <a:normAutofit fontScale="90000"/>
          </a:bodyPr>
          <a:lstStyle/>
          <a:p>
            <a:r>
              <a:rPr lang="en-US" b="1" dirty="0">
                <a:latin typeface="+mn-lt"/>
              </a:rPr>
              <a:t>Restructuring Faculty Ranks </a:t>
            </a:r>
            <a:br>
              <a:rPr lang="en-US" b="1" dirty="0">
                <a:latin typeface="+mn-lt"/>
              </a:rPr>
            </a:br>
            <a:r>
              <a:rPr lang="en-US" b="1" dirty="0">
                <a:latin typeface="+mn-lt"/>
              </a:rPr>
              <a:t>at Lehigh</a:t>
            </a:r>
            <a:br>
              <a:rPr lang="en-US" dirty="0">
                <a:latin typeface="+mn-lt"/>
              </a:rPr>
            </a:br>
            <a:endParaRPr lang="en-US" dirty="0">
              <a:latin typeface="+mn-lt"/>
            </a:endParaRPr>
          </a:p>
        </p:txBody>
      </p:sp>
      <p:sp>
        <p:nvSpPr>
          <p:cNvPr id="3" name="Subtitle 2">
            <a:extLst>
              <a:ext uri="{FF2B5EF4-FFF2-40B4-BE49-F238E27FC236}">
                <a16:creationId xmlns:a16="http://schemas.microsoft.com/office/drawing/2014/main" id="{FC113FDA-3A0D-724C-B8E8-B468508640CF}"/>
              </a:ext>
            </a:extLst>
          </p:cNvPr>
          <p:cNvSpPr>
            <a:spLocks noGrp="1"/>
          </p:cNvSpPr>
          <p:nvPr>
            <p:ph type="subTitle" idx="1"/>
          </p:nvPr>
        </p:nvSpPr>
        <p:spPr>
          <a:xfrm>
            <a:off x="1524000" y="3297382"/>
            <a:ext cx="9144000" cy="3237530"/>
          </a:xfrm>
        </p:spPr>
        <p:txBody>
          <a:bodyPr/>
          <a:lstStyle/>
          <a:p>
            <a:r>
              <a:rPr lang="en-US" dirty="0"/>
              <a:t>Frank R. Gunter</a:t>
            </a:r>
          </a:p>
          <a:p>
            <a:r>
              <a:rPr lang="en-US" dirty="0"/>
              <a:t>Kelly Austin </a:t>
            </a:r>
          </a:p>
          <a:p>
            <a:r>
              <a:rPr lang="en-US" dirty="0"/>
              <a:t>Liang Cheng</a:t>
            </a:r>
          </a:p>
          <a:p>
            <a:r>
              <a:rPr lang="en-US" dirty="0"/>
              <a:t>Bridget </a:t>
            </a:r>
            <a:r>
              <a:rPr lang="en-US" dirty="0" err="1"/>
              <a:t>Dever</a:t>
            </a:r>
            <a:endParaRPr lang="en-US" dirty="0"/>
          </a:p>
          <a:p>
            <a:r>
              <a:rPr lang="en-US" dirty="0"/>
              <a:t>Jennifer Swann</a:t>
            </a:r>
          </a:p>
        </p:txBody>
      </p:sp>
    </p:spTree>
    <p:extLst>
      <p:ext uri="{BB962C8B-B14F-4D97-AF65-F5344CB8AC3E}">
        <p14:creationId xmlns:p14="http://schemas.microsoft.com/office/powerpoint/2010/main" val="1303622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Transitioning from the Tenure-Track </a:t>
            </a:r>
          </a:p>
        </p:txBody>
      </p:sp>
      <p:sp>
        <p:nvSpPr>
          <p:cNvPr id="3" name="Content Placeholder 2"/>
          <p:cNvSpPr>
            <a:spLocks noGrp="1"/>
          </p:cNvSpPr>
          <p:nvPr>
            <p:ph idx="1"/>
          </p:nvPr>
        </p:nvSpPr>
        <p:spPr/>
        <p:txBody>
          <a:bodyPr/>
          <a:lstStyle/>
          <a:p>
            <a:r>
              <a:rPr lang="en-US" dirty="0"/>
              <a:t>Tenure track university assistant professors who have not yet initiated the tenure review process may request transition from tenure track status to a non-tenure track status. </a:t>
            </a:r>
          </a:p>
          <a:p>
            <a:pPr lvl="1"/>
            <a:r>
              <a:rPr lang="en-US" dirty="0"/>
              <a:t>This process is initiated by a letter from the faculty member to their Dean (copies to appropriate Department Chair and Provost). After consultation with the tenured members of the relevant Department, the Dean will notify the faculty member in a timely manner whether this request is accepted or not. </a:t>
            </a:r>
          </a:p>
          <a:p>
            <a:endParaRPr lang="en-US" dirty="0"/>
          </a:p>
          <a:p>
            <a:pPr marL="0" indent="0">
              <a:buNone/>
            </a:pPr>
            <a:r>
              <a:rPr lang="en-US" dirty="0"/>
              <a:t>*Removed from the proposal: </a:t>
            </a:r>
          </a:p>
          <a:p>
            <a:pPr lvl="1"/>
            <a:r>
              <a:rPr lang="en-US" dirty="0"/>
              <a:t>Transition options for Associate and Full Professors. </a:t>
            </a:r>
          </a:p>
        </p:txBody>
      </p:sp>
      <p:sp>
        <p:nvSpPr>
          <p:cNvPr id="6" name="Slide Number Placeholder 5"/>
          <p:cNvSpPr>
            <a:spLocks noGrp="1"/>
          </p:cNvSpPr>
          <p:nvPr>
            <p:ph type="sldNum" sz="quarter" idx="12"/>
          </p:nvPr>
        </p:nvSpPr>
        <p:spPr/>
        <p:txBody>
          <a:bodyPr/>
          <a:lstStyle/>
          <a:p>
            <a:fld id="{1F7D3975-B021-C541-8029-CFB6964E8814}" type="slidenum">
              <a:rPr lang="en-US" smtClean="0"/>
              <a:t>10</a:t>
            </a:fld>
            <a:endParaRPr lang="en-US"/>
          </a:p>
        </p:txBody>
      </p:sp>
    </p:spTree>
    <p:extLst>
      <p:ext uri="{BB962C8B-B14F-4D97-AF65-F5344CB8AC3E}">
        <p14:creationId xmlns:p14="http://schemas.microsoft.com/office/powerpoint/2010/main" val="3268789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523DD-26A6-DE43-899A-659A78860F2B}"/>
              </a:ext>
            </a:extLst>
          </p:cNvPr>
          <p:cNvSpPr>
            <a:spLocks noGrp="1"/>
          </p:cNvSpPr>
          <p:nvPr>
            <p:ph type="title"/>
          </p:nvPr>
        </p:nvSpPr>
        <p:spPr>
          <a:xfrm>
            <a:off x="838200" y="190005"/>
            <a:ext cx="10515600" cy="1033153"/>
          </a:xfrm>
        </p:spPr>
        <p:txBody>
          <a:bodyPr>
            <a:normAutofit/>
          </a:bodyPr>
          <a:lstStyle/>
          <a:p>
            <a:pPr algn="ctr"/>
            <a:r>
              <a:rPr lang="en-US" sz="4000" b="1" dirty="0"/>
              <a:t>Ceiling on Non-Tenure Track Faculty</a:t>
            </a:r>
          </a:p>
        </p:txBody>
      </p:sp>
      <p:sp>
        <p:nvSpPr>
          <p:cNvPr id="3" name="Content Placeholder 2">
            <a:extLst>
              <a:ext uri="{FF2B5EF4-FFF2-40B4-BE49-F238E27FC236}">
                <a16:creationId xmlns:a16="http://schemas.microsoft.com/office/drawing/2014/main" id="{CED7691B-CED1-A34F-827A-0EEEB23A7981}"/>
              </a:ext>
            </a:extLst>
          </p:cNvPr>
          <p:cNvSpPr>
            <a:spLocks noGrp="1"/>
          </p:cNvSpPr>
          <p:nvPr>
            <p:ph idx="1"/>
          </p:nvPr>
        </p:nvSpPr>
        <p:spPr>
          <a:xfrm>
            <a:off x="838200" y="1429966"/>
            <a:ext cx="10515600" cy="5000017"/>
          </a:xfrm>
        </p:spPr>
        <p:txBody>
          <a:bodyPr>
            <a:normAutofit fontScale="92500" lnSpcReduction="20000"/>
          </a:bodyPr>
          <a:lstStyle/>
          <a:p>
            <a:r>
              <a:rPr lang="en-US" sz="3200" dirty="0"/>
              <a:t>The total of full-time faculty who are neither tenured nor tenure track (internally funded research faculty, teaching faculty, and professors of practice) will be 23% or less of all faculty (tenured or tenure track faculty, internally funded research faculty, teaching faculty, and professors of practice). </a:t>
            </a:r>
          </a:p>
          <a:p>
            <a:r>
              <a:rPr lang="en-US" sz="3200" dirty="0"/>
              <a:t>The Provost will administer non-tenure track positions to ensure that the University doesn’t exceed the 23% ceiling. </a:t>
            </a:r>
          </a:p>
          <a:p>
            <a:r>
              <a:rPr lang="en-US" sz="3200" dirty="0"/>
              <a:t>The provost may decide to assign individual ceilings to specific colleges. </a:t>
            </a:r>
          </a:p>
          <a:p>
            <a:r>
              <a:rPr lang="en-US" sz="3200" dirty="0"/>
              <a:t>If unexpected circumstances lead to or are expected to lead to a breaching of the ceiling, the Provost will immediately contact the Senate Executive Committee with a short-term plan to return to 23% or less. </a:t>
            </a:r>
          </a:p>
        </p:txBody>
      </p:sp>
      <p:sp>
        <p:nvSpPr>
          <p:cNvPr id="6" name="Slide Number Placeholder 5">
            <a:extLst>
              <a:ext uri="{FF2B5EF4-FFF2-40B4-BE49-F238E27FC236}">
                <a16:creationId xmlns:a16="http://schemas.microsoft.com/office/drawing/2014/main" id="{318D0C6B-D554-3A4A-9ECB-A9EDDBE0B03F}"/>
              </a:ext>
            </a:extLst>
          </p:cNvPr>
          <p:cNvSpPr>
            <a:spLocks noGrp="1"/>
          </p:cNvSpPr>
          <p:nvPr>
            <p:ph type="sldNum" sz="quarter" idx="12"/>
          </p:nvPr>
        </p:nvSpPr>
        <p:spPr/>
        <p:txBody>
          <a:bodyPr/>
          <a:lstStyle/>
          <a:p>
            <a:fld id="{2B0F90B2-D40C-8942-8431-C3CA6513009E}" type="slidenum">
              <a:rPr lang="en-US" smtClean="0"/>
              <a:t>11</a:t>
            </a:fld>
            <a:endParaRPr lang="en-US"/>
          </a:p>
        </p:txBody>
      </p:sp>
    </p:spTree>
    <p:extLst>
      <p:ext uri="{BB962C8B-B14F-4D97-AF65-F5344CB8AC3E}">
        <p14:creationId xmlns:p14="http://schemas.microsoft.com/office/powerpoint/2010/main" val="2336808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99EA7-644E-264C-9CC3-9DFC8AEACC78}"/>
              </a:ext>
            </a:extLst>
          </p:cNvPr>
          <p:cNvSpPr>
            <a:spLocks noGrp="1"/>
          </p:cNvSpPr>
          <p:nvPr>
            <p:ph type="title"/>
          </p:nvPr>
        </p:nvSpPr>
        <p:spPr/>
        <p:txBody>
          <a:bodyPr>
            <a:normAutofit/>
          </a:bodyPr>
          <a:lstStyle/>
          <a:p>
            <a:pPr algn="ctr"/>
            <a:r>
              <a:rPr lang="en-US" sz="4000" b="1" dirty="0"/>
              <a:t>Why Create New Faculty Ranks at Lehigh?  </a:t>
            </a:r>
          </a:p>
        </p:txBody>
      </p:sp>
      <p:sp>
        <p:nvSpPr>
          <p:cNvPr id="3" name="Content Placeholder 2">
            <a:extLst>
              <a:ext uri="{FF2B5EF4-FFF2-40B4-BE49-F238E27FC236}">
                <a16:creationId xmlns:a16="http://schemas.microsoft.com/office/drawing/2014/main" id="{D67BD9F8-DCA3-1C48-8134-9E2B9EE01372}"/>
              </a:ext>
            </a:extLst>
          </p:cNvPr>
          <p:cNvSpPr>
            <a:spLocks noGrp="1"/>
          </p:cNvSpPr>
          <p:nvPr>
            <p:ph idx="1"/>
          </p:nvPr>
        </p:nvSpPr>
        <p:spPr>
          <a:xfrm>
            <a:off x="838200" y="1825625"/>
            <a:ext cx="10515600" cy="4776066"/>
          </a:xfrm>
        </p:spPr>
        <p:txBody>
          <a:bodyPr>
            <a:normAutofit/>
          </a:bodyPr>
          <a:lstStyle/>
          <a:p>
            <a:pPr marL="514350" indent="-514350">
              <a:buFont typeface="+mj-lt"/>
              <a:buAutoNum type="arabicPeriod"/>
            </a:pPr>
            <a:r>
              <a:rPr lang="en-US" dirty="0"/>
              <a:t>At least 50% of current Professors of Practice (</a:t>
            </a:r>
            <a:r>
              <a:rPr lang="en-US" dirty="0" err="1"/>
              <a:t>PoPs</a:t>
            </a:r>
            <a:r>
              <a:rPr lang="en-US" dirty="0"/>
              <a:t>) fail to meet current R&amp;P 2.12 standards</a:t>
            </a:r>
          </a:p>
          <a:p>
            <a:pPr lvl="1"/>
            <a:r>
              <a:rPr lang="en-US" dirty="0" err="1"/>
              <a:t>PoP’s</a:t>
            </a:r>
            <a:r>
              <a:rPr lang="en-US" dirty="0"/>
              <a:t> “prior occupational experience…”</a:t>
            </a:r>
          </a:p>
          <a:p>
            <a:pPr marL="514350" indent="-514350">
              <a:buFont typeface="+mj-lt"/>
              <a:buAutoNum type="arabicPeriod"/>
            </a:pPr>
            <a:r>
              <a:rPr lang="en-US" dirty="0"/>
              <a:t>We are losing or expect to lose good </a:t>
            </a:r>
            <a:r>
              <a:rPr lang="en-US" dirty="0" err="1"/>
              <a:t>PoPs</a:t>
            </a:r>
            <a:endParaRPr lang="en-US" dirty="0"/>
          </a:p>
          <a:p>
            <a:pPr lvl="1"/>
            <a:r>
              <a:rPr lang="en-US" dirty="0"/>
              <a:t>Lack of promotion opportunities, failure to recognize contributions</a:t>
            </a:r>
          </a:p>
          <a:p>
            <a:pPr lvl="1"/>
            <a:r>
              <a:rPr lang="en-US" dirty="0"/>
              <a:t>Need for increased job security, voting rights </a:t>
            </a:r>
          </a:p>
          <a:p>
            <a:pPr lvl="1"/>
            <a:r>
              <a:rPr lang="en-US" dirty="0"/>
              <a:t>Perception of being “second class citizens” at Lehigh</a:t>
            </a:r>
          </a:p>
          <a:p>
            <a:pPr marL="514350" indent="-514350">
              <a:buFont typeface="+mj-lt"/>
              <a:buAutoNum type="arabicPeriod"/>
            </a:pPr>
            <a:r>
              <a:rPr lang="en-US" dirty="0"/>
              <a:t>As a result of rapid technological change and the changing economics of higher education, Lehigh must continue to re-invent itself </a:t>
            </a:r>
          </a:p>
        </p:txBody>
      </p:sp>
    </p:spTree>
    <p:extLst>
      <p:ext uri="{BB962C8B-B14F-4D97-AF65-F5344CB8AC3E}">
        <p14:creationId xmlns:p14="http://schemas.microsoft.com/office/powerpoint/2010/main" val="2337662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67CB6-5613-1C45-BD56-6A9BB29D7C50}"/>
              </a:ext>
            </a:extLst>
          </p:cNvPr>
          <p:cNvSpPr>
            <a:spLocks noGrp="1"/>
          </p:cNvSpPr>
          <p:nvPr>
            <p:ph type="title"/>
          </p:nvPr>
        </p:nvSpPr>
        <p:spPr>
          <a:xfrm>
            <a:off x="838200" y="92597"/>
            <a:ext cx="10515600" cy="821803"/>
          </a:xfrm>
        </p:spPr>
        <p:txBody>
          <a:bodyPr>
            <a:normAutofit/>
          </a:bodyPr>
          <a:lstStyle/>
          <a:p>
            <a:pPr algn="ctr"/>
            <a:r>
              <a:rPr lang="en-US" sz="4000" b="1" dirty="0"/>
              <a:t>Fundamentally Unchanged </a:t>
            </a:r>
          </a:p>
        </p:txBody>
      </p:sp>
      <p:sp>
        <p:nvSpPr>
          <p:cNvPr id="3" name="Content Placeholder 2">
            <a:extLst>
              <a:ext uri="{FF2B5EF4-FFF2-40B4-BE49-F238E27FC236}">
                <a16:creationId xmlns:a16="http://schemas.microsoft.com/office/drawing/2014/main" id="{672F76F0-6B69-A145-80D2-A06FDAD9DD75}"/>
              </a:ext>
            </a:extLst>
          </p:cNvPr>
          <p:cNvSpPr>
            <a:spLocks noGrp="1"/>
          </p:cNvSpPr>
          <p:nvPr>
            <p:ph idx="1"/>
          </p:nvPr>
        </p:nvSpPr>
        <p:spPr>
          <a:xfrm>
            <a:off x="838200" y="804672"/>
            <a:ext cx="10515600" cy="5693664"/>
          </a:xfrm>
        </p:spPr>
        <p:txBody>
          <a:bodyPr>
            <a:noAutofit/>
          </a:bodyPr>
          <a:lstStyle/>
          <a:p>
            <a:pPr lvl="0"/>
            <a:r>
              <a:rPr lang="en-US" sz="2600" b="1" u="sng" dirty="0"/>
              <a:t>University faculty: tenured and tenure track</a:t>
            </a:r>
            <a:r>
              <a:rPr lang="en-US" sz="2600" dirty="0"/>
              <a:t> (professors, associate professors, assistant professors, and instructors) denotes a full-time faculty member who engages in and is evaluated for promotion, tenure, and compensation on excellence in teaching, research and scholarship, and service. (See R&amp;P 2.2.5)</a:t>
            </a:r>
          </a:p>
          <a:p>
            <a:r>
              <a:rPr lang="en-US" sz="2600" dirty="0"/>
              <a:t> </a:t>
            </a:r>
            <a:r>
              <a:rPr lang="en-US" sz="2600" b="1" u="sng" dirty="0"/>
              <a:t>Visiting faculty</a:t>
            </a:r>
            <a:r>
              <a:rPr lang="en-US" sz="2600" dirty="0"/>
              <a:t> (professor, associate professor, assistant professor, and instructor) denote a full-time faculty member whose initial academic appointment is one year or less. This appointment may be renewed. However, in order to stay on the Lehigh faculty for more than two years, such persons must transition to university, research, or teaching faculty. (See R&amp;P 2.2.3)</a:t>
            </a:r>
          </a:p>
          <a:p>
            <a:r>
              <a:rPr lang="en-US" sz="2600" b="1" u="sng" dirty="0"/>
              <a:t>Adjunct faculty</a:t>
            </a:r>
            <a:r>
              <a:rPr lang="en-US" sz="2600" b="1" dirty="0"/>
              <a:t> </a:t>
            </a:r>
            <a:r>
              <a:rPr lang="en-US" sz="2600" dirty="0"/>
              <a:t>(professor and instructor) receive a part-time appointment that may not exceed one year. Such part-time appointments may be renewed. However, renewal carries no implication of commitment by the university beyond the appointment term. (See R&amp;P 2.2.3) </a:t>
            </a:r>
          </a:p>
          <a:p>
            <a:endParaRPr lang="en-US" dirty="0"/>
          </a:p>
          <a:p>
            <a:endParaRPr lang="en-US" dirty="0"/>
          </a:p>
          <a:p>
            <a:endParaRPr lang="en-US" dirty="0"/>
          </a:p>
        </p:txBody>
      </p:sp>
      <p:sp>
        <p:nvSpPr>
          <p:cNvPr id="6" name="Slide Number Placeholder 5">
            <a:extLst>
              <a:ext uri="{FF2B5EF4-FFF2-40B4-BE49-F238E27FC236}">
                <a16:creationId xmlns:a16="http://schemas.microsoft.com/office/drawing/2014/main" id="{BCAB3535-6CB5-134A-96D1-90D3E86BB1F8}"/>
              </a:ext>
            </a:extLst>
          </p:cNvPr>
          <p:cNvSpPr>
            <a:spLocks noGrp="1"/>
          </p:cNvSpPr>
          <p:nvPr>
            <p:ph type="sldNum" sz="quarter" idx="12"/>
          </p:nvPr>
        </p:nvSpPr>
        <p:spPr/>
        <p:txBody>
          <a:bodyPr/>
          <a:lstStyle/>
          <a:p>
            <a:fld id="{1F7D3975-B021-C541-8029-CFB6964E8814}" type="slidenum">
              <a:rPr lang="en-US" smtClean="0"/>
              <a:t>3</a:t>
            </a:fld>
            <a:endParaRPr lang="en-US"/>
          </a:p>
        </p:txBody>
      </p:sp>
    </p:spTree>
    <p:extLst>
      <p:ext uri="{BB962C8B-B14F-4D97-AF65-F5344CB8AC3E}">
        <p14:creationId xmlns:p14="http://schemas.microsoft.com/office/powerpoint/2010/main" val="3862367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5DB54-E607-D949-95F0-A7918ACF48B2}"/>
              </a:ext>
            </a:extLst>
          </p:cNvPr>
          <p:cNvSpPr>
            <a:spLocks noGrp="1"/>
          </p:cNvSpPr>
          <p:nvPr>
            <p:ph type="title"/>
          </p:nvPr>
        </p:nvSpPr>
        <p:spPr>
          <a:xfrm>
            <a:off x="838200" y="451105"/>
            <a:ext cx="10515600" cy="768095"/>
          </a:xfrm>
        </p:spPr>
        <p:txBody>
          <a:bodyPr>
            <a:normAutofit/>
          </a:bodyPr>
          <a:lstStyle/>
          <a:p>
            <a:pPr algn="ctr"/>
            <a:r>
              <a:rPr lang="en-US" sz="4000" b="1" dirty="0"/>
              <a:t>Eliminated </a:t>
            </a:r>
          </a:p>
        </p:txBody>
      </p:sp>
      <p:sp>
        <p:nvSpPr>
          <p:cNvPr id="3" name="Content Placeholder 2">
            <a:extLst>
              <a:ext uri="{FF2B5EF4-FFF2-40B4-BE49-F238E27FC236}">
                <a16:creationId xmlns:a16="http://schemas.microsoft.com/office/drawing/2014/main" id="{F456B3D6-CCCC-9046-B3B8-C9F4055E9BE8}"/>
              </a:ext>
            </a:extLst>
          </p:cNvPr>
          <p:cNvSpPr>
            <a:spLocks noGrp="1"/>
          </p:cNvSpPr>
          <p:nvPr>
            <p:ph idx="1"/>
          </p:nvPr>
        </p:nvSpPr>
        <p:spPr>
          <a:xfrm>
            <a:off x="838200" y="2560320"/>
            <a:ext cx="10515600" cy="3616643"/>
          </a:xfrm>
        </p:spPr>
        <p:txBody>
          <a:bodyPr/>
          <a:lstStyle/>
          <a:p>
            <a:r>
              <a:rPr lang="en-US" b="1" dirty="0"/>
              <a:t>Lecturers: </a:t>
            </a:r>
            <a:r>
              <a:rPr lang="en-US" dirty="0"/>
              <a:t>All lecturers (R&amp;P 2.9) will either be transitioned to the appropriate teaching faculty rank or receive a terminal contract. R&amp;P Section 2.9 will be deleted.</a:t>
            </a:r>
          </a:p>
          <a:p>
            <a:endParaRPr lang="en-US" dirty="0"/>
          </a:p>
        </p:txBody>
      </p:sp>
      <p:sp>
        <p:nvSpPr>
          <p:cNvPr id="6" name="Slide Number Placeholder 5">
            <a:extLst>
              <a:ext uri="{FF2B5EF4-FFF2-40B4-BE49-F238E27FC236}">
                <a16:creationId xmlns:a16="http://schemas.microsoft.com/office/drawing/2014/main" id="{81126743-2A4F-574E-A57A-9FA257830682}"/>
              </a:ext>
            </a:extLst>
          </p:cNvPr>
          <p:cNvSpPr>
            <a:spLocks noGrp="1"/>
          </p:cNvSpPr>
          <p:nvPr>
            <p:ph type="sldNum" sz="quarter" idx="12"/>
          </p:nvPr>
        </p:nvSpPr>
        <p:spPr/>
        <p:txBody>
          <a:bodyPr/>
          <a:lstStyle/>
          <a:p>
            <a:fld id="{1F7D3975-B021-C541-8029-CFB6964E8814}" type="slidenum">
              <a:rPr lang="en-US" smtClean="0"/>
              <a:t>4</a:t>
            </a:fld>
            <a:endParaRPr lang="en-US"/>
          </a:p>
        </p:txBody>
      </p:sp>
    </p:spTree>
    <p:extLst>
      <p:ext uri="{BB962C8B-B14F-4D97-AF65-F5344CB8AC3E}">
        <p14:creationId xmlns:p14="http://schemas.microsoft.com/office/powerpoint/2010/main" val="2066366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9E368-2C64-3D4A-8FBD-C5BAE244A49C}"/>
              </a:ext>
            </a:extLst>
          </p:cNvPr>
          <p:cNvSpPr>
            <a:spLocks noGrp="1"/>
          </p:cNvSpPr>
          <p:nvPr>
            <p:ph type="title"/>
          </p:nvPr>
        </p:nvSpPr>
        <p:spPr>
          <a:xfrm>
            <a:off x="838200" y="464361"/>
            <a:ext cx="10515600" cy="659756"/>
          </a:xfrm>
        </p:spPr>
        <p:txBody>
          <a:bodyPr>
            <a:normAutofit/>
          </a:bodyPr>
          <a:lstStyle/>
          <a:p>
            <a:pPr algn="ctr"/>
            <a:r>
              <a:rPr lang="en-US" sz="4000" b="1" dirty="0"/>
              <a:t>New Faculty Categories </a:t>
            </a:r>
          </a:p>
        </p:txBody>
      </p:sp>
      <p:sp>
        <p:nvSpPr>
          <p:cNvPr id="3" name="Content Placeholder 2">
            <a:extLst>
              <a:ext uri="{FF2B5EF4-FFF2-40B4-BE49-F238E27FC236}">
                <a16:creationId xmlns:a16="http://schemas.microsoft.com/office/drawing/2014/main" id="{08397D57-E5B4-B742-8934-841C08ADC646}"/>
              </a:ext>
            </a:extLst>
          </p:cNvPr>
          <p:cNvSpPr>
            <a:spLocks noGrp="1"/>
          </p:cNvSpPr>
          <p:nvPr>
            <p:ph idx="1"/>
          </p:nvPr>
        </p:nvSpPr>
        <p:spPr>
          <a:xfrm>
            <a:off x="838200" y="1303505"/>
            <a:ext cx="10515600" cy="4873457"/>
          </a:xfrm>
        </p:spPr>
        <p:txBody>
          <a:bodyPr>
            <a:normAutofit/>
          </a:bodyPr>
          <a:lstStyle/>
          <a:p>
            <a:r>
              <a:rPr lang="en-US" b="1" u="sng" dirty="0"/>
              <a:t>Research faculty</a:t>
            </a:r>
            <a:r>
              <a:rPr lang="en-US" dirty="0"/>
              <a:t> (research professors, research associate professors, and research assistant professors) denotes a fulltime faculty member who performs service and may periodically teach but whose dominant activity is research. Research faculty can be funded externally (e.g. soft money grants) or internally. (See R&amp;P 2.14.)</a:t>
            </a:r>
          </a:p>
          <a:p>
            <a:endParaRPr lang="en-US" dirty="0"/>
          </a:p>
          <a:p>
            <a:r>
              <a:rPr lang="en-US" b="1" u="sng" dirty="0"/>
              <a:t>Teaching faculty</a:t>
            </a:r>
            <a:r>
              <a:rPr lang="en-US" dirty="0"/>
              <a:t> (teaching professors, teaching associate professors, and teaching assistant professors) denotes a fulltime faculty member who performs service and may periodically do research but whose dominant activity is teaching. (See R&amp;P 2.13.)</a:t>
            </a:r>
          </a:p>
        </p:txBody>
      </p:sp>
      <p:sp>
        <p:nvSpPr>
          <p:cNvPr id="6" name="Slide Number Placeholder 5">
            <a:extLst>
              <a:ext uri="{FF2B5EF4-FFF2-40B4-BE49-F238E27FC236}">
                <a16:creationId xmlns:a16="http://schemas.microsoft.com/office/drawing/2014/main" id="{A56E24A6-6638-524F-BFA4-3E92415C7141}"/>
              </a:ext>
            </a:extLst>
          </p:cNvPr>
          <p:cNvSpPr>
            <a:spLocks noGrp="1"/>
          </p:cNvSpPr>
          <p:nvPr>
            <p:ph type="sldNum" sz="quarter" idx="12"/>
          </p:nvPr>
        </p:nvSpPr>
        <p:spPr/>
        <p:txBody>
          <a:bodyPr/>
          <a:lstStyle/>
          <a:p>
            <a:fld id="{1F7D3975-B021-C541-8029-CFB6964E8814}" type="slidenum">
              <a:rPr lang="en-US" smtClean="0"/>
              <a:t>5</a:t>
            </a:fld>
            <a:endParaRPr lang="en-US"/>
          </a:p>
        </p:txBody>
      </p:sp>
    </p:spTree>
    <p:extLst>
      <p:ext uri="{BB962C8B-B14F-4D97-AF65-F5344CB8AC3E}">
        <p14:creationId xmlns:p14="http://schemas.microsoft.com/office/powerpoint/2010/main" val="3579630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8643D0-42BC-104A-9B61-F25F81951BE4}"/>
              </a:ext>
            </a:extLst>
          </p:cNvPr>
          <p:cNvSpPr>
            <a:spLocks noGrp="1"/>
          </p:cNvSpPr>
          <p:nvPr>
            <p:ph type="title"/>
          </p:nvPr>
        </p:nvSpPr>
        <p:spPr>
          <a:xfrm>
            <a:off x="838200" y="136525"/>
            <a:ext cx="10515600" cy="981931"/>
          </a:xfrm>
        </p:spPr>
        <p:txBody>
          <a:bodyPr>
            <a:normAutofit fontScale="90000"/>
          </a:bodyPr>
          <a:lstStyle/>
          <a:p>
            <a:pPr algn="ctr"/>
            <a:r>
              <a:rPr lang="en-US" b="1" dirty="0"/>
              <a:t>Promotion Process &amp; Contracts </a:t>
            </a:r>
            <a:br>
              <a:rPr lang="en-US" b="1" dirty="0"/>
            </a:br>
            <a:r>
              <a:rPr lang="en-US" b="1" dirty="0"/>
              <a:t>for New Faculty Categories</a:t>
            </a:r>
          </a:p>
        </p:txBody>
      </p:sp>
      <p:sp>
        <p:nvSpPr>
          <p:cNvPr id="7" name="Slide Number Placeholder 6">
            <a:extLst>
              <a:ext uri="{FF2B5EF4-FFF2-40B4-BE49-F238E27FC236}">
                <a16:creationId xmlns:a16="http://schemas.microsoft.com/office/drawing/2014/main" id="{91C51B88-8884-2E4C-AFB5-120245BF7E7D}"/>
              </a:ext>
            </a:extLst>
          </p:cNvPr>
          <p:cNvSpPr>
            <a:spLocks noGrp="1"/>
          </p:cNvSpPr>
          <p:nvPr>
            <p:ph type="sldNum" sz="quarter" idx="12"/>
          </p:nvPr>
        </p:nvSpPr>
        <p:spPr/>
        <p:txBody>
          <a:bodyPr/>
          <a:lstStyle/>
          <a:p>
            <a:fld id="{2B0F90B2-D40C-8942-8431-C3CA6513009E}" type="slidenum">
              <a:rPr lang="en-US" smtClean="0"/>
              <a:t>6</a:t>
            </a:fld>
            <a:endParaRPr lang="en-US" dirty="0"/>
          </a:p>
        </p:txBody>
      </p:sp>
      <p:sp>
        <p:nvSpPr>
          <p:cNvPr id="6" name="Content Placeholder 2">
            <a:extLst>
              <a:ext uri="{FF2B5EF4-FFF2-40B4-BE49-F238E27FC236}">
                <a16:creationId xmlns:a16="http://schemas.microsoft.com/office/drawing/2014/main" id="{B7B8B7B1-2D6B-4C44-8713-BFC6E2096158}"/>
              </a:ext>
            </a:extLst>
          </p:cNvPr>
          <p:cNvSpPr txBox="1">
            <a:spLocks/>
          </p:cNvSpPr>
          <p:nvPr/>
        </p:nvSpPr>
        <p:spPr>
          <a:xfrm>
            <a:off x="838200" y="1385180"/>
            <a:ext cx="10515600" cy="5425715"/>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defRPr/>
            </a:pPr>
            <a:r>
              <a:rPr lang="en-US" dirty="0"/>
              <a:t>Initial appointments (and reappointments) by Dean and Dept. Chair</a:t>
            </a:r>
          </a:p>
          <a:p>
            <a:pPr>
              <a:lnSpc>
                <a:spcPct val="100000"/>
              </a:lnSpc>
              <a:spcBef>
                <a:spcPts val="600"/>
              </a:spcBef>
              <a:defRPr/>
            </a:pPr>
            <a:r>
              <a:rPr lang="en-US" dirty="0"/>
              <a:t>Reappointments are based on continuing need &amp; performance</a:t>
            </a:r>
          </a:p>
          <a:p>
            <a:pPr lvl="1">
              <a:lnSpc>
                <a:spcPct val="100000"/>
              </a:lnSpc>
              <a:spcBef>
                <a:spcPts val="600"/>
              </a:spcBef>
              <a:defRPr/>
            </a:pPr>
            <a:r>
              <a:rPr lang="en-US" dirty="0"/>
              <a:t>The department chair and/or appropriate college dean shall provide the teaching/research professor with an annual performance assessment, which may be coordinated with salary review. </a:t>
            </a:r>
          </a:p>
          <a:p>
            <a:pPr>
              <a:lnSpc>
                <a:spcPct val="100000"/>
              </a:lnSpc>
              <a:spcBef>
                <a:spcPts val="600"/>
              </a:spcBef>
              <a:defRPr/>
            </a:pPr>
            <a:r>
              <a:rPr lang="en-US" dirty="0"/>
              <a:t>After ten regular semesters as teaching/research assistant professors, they will be promoted to teaching/research associate professor</a:t>
            </a:r>
          </a:p>
          <a:p>
            <a:pPr lvl="1">
              <a:lnSpc>
                <a:spcPct val="100000"/>
              </a:lnSpc>
              <a:spcBef>
                <a:spcPts val="600"/>
              </a:spcBef>
              <a:defRPr/>
            </a:pPr>
            <a:r>
              <a:rPr lang="en-US" dirty="0"/>
              <a:t>Notice of reappointment or non-reappointment shall be given at least eighteen months before the terminal date of the appointment. </a:t>
            </a:r>
          </a:p>
          <a:p>
            <a:pPr>
              <a:lnSpc>
                <a:spcPct val="100000"/>
              </a:lnSpc>
              <a:spcBef>
                <a:spcPts val="600"/>
              </a:spcBef>
              <a:defRPr/>
            </a:pPr>
            <a:r>
              <a:rPr lang="en-US" dirty="0"/>
              <a:t>After fourteen regular semesters as teaching/research associate professors, they will be promoted to teaching/research full professor</a:t>
            </a:r>
          </a:p>
          <a:p>
            <a:pPr lvl="1">
              <a:lnSpc>
                <a:spcPct val="100000"/>
              </a:lnSpc>
              <a:spcBef>
                <a:spcPts val="600"/>
              </a:spcBef>
              <a:defRPr/>
            </a:pPr>
            <a:r>
              <a:rPr lang="en-US" dirty="0"/>
              <a:t>Notice of reappointment or non-reappointment shall be given at least thirty-six months before the terminal date of the appointment. </a:t>
            </a:r>
          </a:p>
        </p:txBody>
      </p:sp>
    </p:spTree>
    <p:extLst>
      <p:ext uri="{BB962C8B-B14F-4D97-AF65-F5344CB8AC3E}">
        <p14:creationId xmlns:p14="http://schemas.microsoft.com/office/powerpoint/2010/main" val="1796294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44CDF-A7AB-F948-AB8C-8786AA64E0EA}"/>
              </a:ext>
            </a:extLst>
          </p:cNvPr>
          <p:cNvSpPr>
            <a:spLocks noGrp="1"/>
          </p:cNvSpPr>
          <p:nvPr>
            <p:ph type="title"/>
          </p:nvPr>
        </p:nvSpPr>
        <p:spPr>
          <a:xfrm>
            <a:off x="838200" y="330293"/>
            <a:ext cx="10515600" cy="707135"/>
          </a:xfrm>
        </p:spPr>
        <p:txBody>
          <a:bodyPr>
            <a:normAutofit/>
          </a:bodyPr>
          <a:lstStyle/>
          <a:p>
            <a:pPr algn="ctr"/>
            <a:r>
              <a:rPr lang="en-US" sz="4000" b="1" dirty="0" err="1"/>
              <a:t>PoPs</a:t>
            </a:r>
            <a:r>
              <a:rPr lang="en-US" sz="4000" b="1" dirty="0"/>
              <a:t> - Substantially Modified</a:t>
            </a:r>
          </a:p>
        </p:txBody>
      </p:sp>
      <p:sp>
        <p:nvSpPr>
          <p:cNvPr id="3" name="Content Placeholder 2">
            <a:extLst>
              <a:ext uri="{FF2B5EF4-FFF2-40B4-BE49-F238E27FC236}">
                <a16:creationId xmlns:a16="http://schemas.microsoft.com/office/drawing/2014/main" id="{271E5110-5696-B844-8D4A-062BE16E4239}"/>
              </a:ext>
            </a:extLst>
          </p:cNvPr>
          <p:cNvSpPr>
            <a:spLocks noGrp="1"/>
          </p:cNvSpPr>
          <p:nvPr>
            <p:ph idx="1"/>
          </p:nvPr>
        </p:nvSpPr>
        <p:spPr>
          <a:xfrm>
            <a:off x="838200" y="1318952"/>
            <a:ext cx="10876984" cy="5539048"/>
          </a:xfrm>
        </p:spPr>
        <p:txBody>
          <a:bodyPr>
            <a:normAutofit fontScale="92500" lnSpcReduction="20000"/>
          </a:bodyPr>
          <a:lstStyle/>
          <a:p>
            <a:r>
              <a:rPr lang="en-US" b="1" u="sng" dirty="0"/>
              <a:t>Professors of practice</a:t>
            </a:r>
            <a:r>
              <a:rPr lang="en-US" b="1" dirty="0"/>
              <a:t>**</a:t>
            </a:r>
            <a:r>
              <a:rPr lang="en-US" dirty="0"/>
              <a:t> denotes a full-time faculty member </a:t>
            </a:r>
            <a:r>
              <a:rPr lang="en-US" i="1" dirty="0"/>
              <a:t>who has prior non-academic occupational experience that adds instructional value to university programs</a:t>
            </a:r>
            <a:r>
              <a:rPr lang="en-US" dirty="0"/>
              <a:t>. </a:t>
            </a:r>
          </a:p>
          <a:p>
            <a:r>
              <a:rPr lang="en-US" dirty="0"/>
              <a:t>Professors of practice contracts are limited to a total of five years. In order to stay on the Lehigh faculty for more than five years, the </a:t>
            </a:r>
            <a:r>
              <a:rPr lang="en-US" dirty="0" err="1"/>
              <a:t>PoP</a:t>
            </a:r>
            <a:r>
              <a:rPr lang="en-US" dirty="0"/>
              <a:t> must either demonstrate currency in their field or transition to research or teaching faculty.</a:t>
            </a:r>
          </a:p>
          <a:p>
            <a:r>
              <a:rPr lang="en-US" dirty="0"/>
              <a:t>After five years of cumulative full-time service as a professor of practice at Lehigh, notice of reappointment or non-reappointment shall be given at least twelve months before the terminal date of the appointment. </a:t>
            </a:r>
          </a:p>
          <a:p>
            <a:r>
              <a:rPr lang="en-US" dirty="0"/>
              <a:t>After twenty regular semesters of cumulative full-time service as a professor of practice at Lehigh, a professor of practice may receive the title of “Senior Professor of Practice” upon a department or program’s recommendation and the dean’s approval. </a:t>
            </a:r>
          </a:p>
          <a:p>
            <a:r>
              <a:rPr lang="en-US" dirty="0"/>
              <a:t>A senior professor of practice shall be given notice of reappointment or non-reappointment at least twenty-four months before the terminal date of the appointment.</a:t>
            </a:r>
          </a:p>
          <a:p>
            <a:endParaRPr lang="en-US" dirty="0"/>
          </a:p>
        </p:txBody>
      </p:sp>
      <p:sp>
        <p:nvSpPr>
          <p:cNvPr id="6" name="Slide Number Placeholder 5">
            <a:extLst>
              <a:ext uri="{FF2B5EF4-FFF2-40B4-BE49-F238E27FC236}">
                <a16:creationId xmlns:a16="http://schemas.microsoft.com/office/drawing/2014/main" id="{0167F872-C0A4-2E44-8439-80BF6A7587F6}"/>
              </a:ext>
            </a:extLst>
          </p:cNvPr>
          <p:cNvSpPr>
            <a:spLocks noGrp="1"/>
          </p:cNvSpPr>
          <p:nvPr>
            <p:ph type="sldNum" sz="quarter" idx="12"/>
          </p:nvPr>
        </p:nvSpPr>
        <p:spPr/>
        <p:txBody>
          <a:bodyPr/>
          <a:lstStyle/>
          <a:p>
            <a:fld id="{1F7D3975-B021-C541-8029-CFB6964E8814}" type="slidenum">
              <a:rPr lang="en-US" smtClean="0"/>
              <a:t>7</a:t>
            </a:fld>
            <a:endParaRPr lang="en-US"/>
          </a:p>
        </p:txBody>
      </p:sp>
    </p:spTree>
    <p:extLst>
      <p:ext uri="{BB962C8B-B14F-4D97-AF65-F5344CB8AC3E}">
        <p14:creationId xmlns:p14="http://schemas.microsoft.com/office/powerpoint/2010/main" val="267162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44CDF-A7AB-F948-AB8C-8786AA64E0EA}"/>
              </a:ext>
            </a:extLst>
          </p:cNvPr>
          <p:cNvSpPr>
            <a:spLocks noGrp="1"/>
          </p:cNvSpPr>
          <p:nvPr>
            <p:ph type="title"/>
          </p:nvPr>
        </p:nvSpPr>
        <p:spPr>
          <a:xfrm>
            <a:off x="838200" y="97537"/>
            <a:ext cx="10515600" cy="707135"/>
          </a:xfrm>
        </p:spPr>
        <p:txBody>
          <a:bodyPr>
            <a:normAutofit/>
          </a:bodyPr>
          <a:lstStyle/>
          <a:p>
            <a:pPr algn="ctr"/>
            <a:r>
              <a:rPr lang="en-US" sz="4000" b="1" dirty="0" err="1"/>
              <a:t>PoP</a:t>
            </a:r>
            <a:r>
              <a:rPr lang="en-US" sz="4000" b="1" dirty="0"/>
              <a:t> Grandfather &amp; Transition Policy</a:t>
            </a:r>
          </a:p>
        </p:txBody>
      </p:sp>
      <p:sp>
        <p:nvSpPr>
          <p:cNvPr id="3" name="Content Placeholder 2">
            <a:extLst>
              <a:ext uri="{FF2B5EF4-FFF2-40B4-BE49-F238E27FC236}">
                <a16:creationId xmlns:a16="http://schemas.microsoft.com/office/drawing/2014/main" id="{271E5110-5696-B844-8D4A-062BE16E4239}"/>
              </a:ext>
            </a:extLst>
          </p:cNvPr>
          <p:cNvSpPr>
            <a:spLocks noGrp="1"/>
          </p:cNvSpPr>
          <p:nvPr>
            <p:ph idx="1"/>
          </p:nvPr>
        </p:nvSpPr>
        <p:spPr>
          <a:xfrm>
            <a:off x="838200" y="902208"/>
            <a:ext cx="10515600" cy="5955792"/>
          </a:xfrm>
        </p:spPr>
        <p:txBody>
          <a:bodyPr>
            <a:normAutofit fontScale="92500" lnSpcReduction="10000"/>
          </a:bodyPr>
          <a:lstStyle/>
          <a:p>
            <a:r>
              <a:rPr lang="en-US" dirty="0"/>
              <a:t>Professors of practice who have an active employment contract when these changes pass all levels of approval may choose to be grandfathered or may request to transition to research or teaching faculty. </a:t>
            </a:r>
          </a:p>
          <a:p>
            <a:r>
              <a:rPr lang="en-US" dirty="0"/>
              <a:t>Grandfathered professors of practice will not be subject to the requirements of </a:t>
            </a:r>
            <a:r>
              <a:rPr lang="en-US" dirty="0" err="1"/>
              <a:t>PoPs</a:t>
            </a:r>
            <a:r>
              <a:rPr lang="en-US" dirty="0"/>
              <a:t> as revised in R&amp;P 2.12.1.</a:t>
            </a:r>
          </a:p>
          <a:p>
            <a:r>
              <a:rPr lang="en-US" dirty="0"/>
              <a:t>If a </a:t>
            </a:r>
            <a:r>
              <a:rPr lang="en-US" dirty="0" err="1"/>
              <a:t>PoP</a:t>
            </a:r>
            <a:r>
              <a:rPr lang="en-US" dirty="0"/>
              <a:t> wants to transition to teaching/research faculty, they initiate a letter of request to their dean (with copies to appropriate department chair and provost). After consultation with the tenured members of the relevant department, the dean will notify the professor of practice in a timely manner whether this transition request is accepted or not.</a:t>
            </a:r>
          </a:p>
          <a:p>
            <a:r>
              <a:rPr lang="en-US" dirty="0"/>
              <a:t>If the transition request is not accepted, a grandfathered professor of practice may continue to serve as a professor of practice as defined in their current contracts and receive reappointment. Such reappointments are based on performance and a continuing need. If the current professor of practice is not eligible for grandfather status, they may continue as professors of practice only if they demonstrate currency and meet the other parameters as discussed in R&amp;P 2.12.1. </a:t>
            </a:r>
          </a:p>
        </p:txBody>
      </p:sp>
      <p:sp>
        <p:nvSpPr>
          <p:cNvPr id="6" name="Slide Number Placeholder 5">
            <a:extLst>
              <a:ext uri="{FF2B5EF4-FFF2-40B4-BE49-F238E27FC236}">
                <a16:creationId xmlns:a16="http://schemas.microsoft.com/office/drawing/2014/main" id="{0167F872-C0A4-2E44-8439-80BF6A7587F6}"/>
              </a:ext>
            </a:extLst>
          </p:cNvPr>
          <p:cNvSpPr>
            <a:spLocks noGrp="1"/>
          </p:cNvSpPr>
          <p:nvPr>
            <p:ph type="sldNum" sz="quarter" idx="12"/>
          </p:nvPr>
        </p:nvSpPr>
        <p:spPr/>
        <p:txBody>
          <a:bodyPr/>
          <a:lstStyle/>
          <a:p>
            <a:fld id="{1F7D3975-B021-C541-8029-CFB6964E8814}" type="slidenum">
              <a:rPr lang="en-US" smtClean="0"/>
              <a:t>8</a:t>
            </a:fld>
            <a:endParaRPr lang="en-US"/>
          </a:p>
        </p:txBody>
      </p:sp>
    </p:spTree>
    <p:extLst>
      <p:ext uri="{BB962C8B-B14F-4D97-AF65-F5344CB8AC3E}">
        <p14:creationId xmlns:p14="http://schemas.microsoft.com/office/powerpoint/2010/main" val="1022174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E0875-7412-4DF9-B220-5E8F49E6C377}"/>
              </a:ext>
            </a:extLst>
          </p:cNvPr>
          <p:cNvSpPr>
            <a:spLocks noGrp="1"/>
          </p:cNvSpPr>
          <p:nvPr>
            <p:ph type="title"/>
          </p:nvPr>
        </p:nvSpPr>
        <p:spPr/>
        <p:txBody>
          <a:bodyPr>
            <a:normAutofit/>
          </a:bodyPr>
          <a:lstStyle/>
          <a:p>
            <a:pPr algn="ctr"/>
            <a:r>
              <a:rPr lang="en-US" sz="4000" b="1" dirty="0"/>
              <a:t>Voting Rights </a:t>
            </a:r>
          </a:p>
        </p:txBody>
      </p:sp>
      <p:sp>
        <p:nvSpPr>
          <p:cNvPr id="3" name="Content Placeholder 2">
            <a:extLst>
              <a:ext uri="{FF2B5EF4-FFF2-40B4-BE49-F238E27FC236}">
                <a16:creationId xmlns:a16="http://schemas.microsoft.com/office/drawing/2014/main" id="{B02BAA45-5F7E-4C87-BE61-497C719851D2}"/>
              </a:ext>
            </a:extLst>
          </p:cNvPr>
          <p:cNvSpPr>
            <a:spLocks noGrp="1"/>
          </p:cNvSpPr>
          <p:nvPr>
            <p:ph idx="1"/>
          </p:nvPr>
        </p:nvSpPr>
        <p:spPr>
          <a:xfrm>
            <a:off x="838200" y="1410511"/>
            <a:ext cx="10515600" cy="4766452"/>
          </a:xfrm>
        </p:spPr>
        <p:txBody>
          <a:bodyPr>
            <a:normAutofit fontScale="92500" lnSpcReduction="10000"/>
          </a:bodyPr>
          <a:lstStyle/>
          <a:p>
            <a:r>
              <a:rPr lang="en-US" dirty="0"/>
              <a:t>Teaching/research faculty at the full or associate professor levels as well as professors of practice who have spent six or more cumulative semesters at Lehigh have the right to vote on Department, College, and University issues, including Department and College elections and changes to Section 3 of R&amp;P, and on curriculum issues in their department and college.</a:t>
            </a:r>
          </a:p>
          <a:p>
            <a:r>
              <a:rPr lang="en-US" dirty="0"/>
              <a:t>Teaching and research faculty at the full or associate professor levels may participate in hiring and promotion decisions of teaching or research faculty at or below their rank consistent with their employment contracts and their college’s rules on such activities. Teaching and research faculty at the full or associate professor levels are eligible to serve on all college and university committees subject to the specific R&amp;P guidance on committee membership and consistent with their employment contracts and their college’s rules on such activities.</a:t>
            </a:r>
          </a:p>
        </p:txBody>
      </p:sp>
      <p:sp>
        <p:nvSpPr>
          <p:cNvPr id="6" name="Slide Number Placeholder 5">
            <a:extLst>
              <a:ext uri="{FF2B5EF4-FFF2-40B4-BE49-F238E27FC236}">
                <a16:creationId xmlns:a16="http://schemas.microsoft.com/office/drawing/2014/main" id="{9CD3E9BF-6A60-484B-89F6-BB96A19D51F1}"/>
              </a:ext>
            </a:extLst>
          </p:cNvPr>
          <p:cNvSpPr>
            <a:spLocks noGrp="1"/>
          </p:cNvSpPr>
          <p:nvPr>
            <p:ph type="sldNum" sz="quarter" idx="12"/>
          </p:nvPr>
        </p:nvSpPr>
        <p:spPr/>
        <p:txBody>
          <a:bodyPr/>
          <a:lstStyle/>
          <a:p>
            <a:fld id="{1F7D3975-B021-C541-8029-CFB6964E8814}" type="slidenum">
              <a:rPr lang="en-US" smtClean="0"/>
              <a:t>9</a:t>
            </a:fld>
            <a:endParaRPr lang="en-US"/>
          </a:p>
        </p:txBody>
      </p:sp>
    </p:spTree>
    <p:extLst>
      <p:ext uri="{BB962C8B-B14F-4D97-AF65-F5344CB8AC3E}">
        <p14:creationId xmlns:p14="http://schemas.microsoft.com/office/powerpoint/2010/main" val="2675225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TotalTime>
  <Words>1484</Words>
  <Application>Microsoft Macintosh PowerPoint</Application>
  <PresentationFormat>Widescreen</PresentationFormat>
  <Paragraphs>78</Paragraphs>
  <Slides>11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Restructuring Faculty Ranks  at Lehigh </vt:lpstr>
      <vt:lpstr>Why Create New Faculty Ranks at Lehigh?  </vt:lpstr>
      <vt:lpstr>Fundamentally Unchanged </vt:lpstr>
      <vt:lpstr>Eliminated </vt:lpstr>
      <vt:lpstr>New Faculty Categories </vt:lpstr>
      <vt:lpstr>Promotion Process &amp; Contracts  for New Faculty Categories</vt:lpstr>
      <vt:lpstr>PoPs - Substantially Modified</vt:lpstr>
      <vt:lpstr>PoP Grandfather &amp; Transition Policy</vt:lpstr>
      <vt:lpstr>Voting Rights </vt:lpstr>
      <vt:lpstr>Transitioning from the Tenure-Track </vt:lpstr>
      <vt:lpstr>Ceiling on Non-Tenure Track Faculty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Gunter</dc:creator>
  <cp:lastModifiedBy>Siva</cp:lastModifiedBy>
  <cp:revision>35</cp:revision>
  <cp:lastPrinted>2020-02-14T20:26:39Z</cp:lastPrinted>
  <dcterms:created xsi:type="dcterms:W3CDTF">2020-02-14T19:39:36Z</dcterms:created>
  <dcterms:modified xsi:type="dcterms:W3CDTF">2020-10-09T16:13:22Z</dcterms:modified>
</cp:coreProperties>
</file>