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embeddedFontLst>
    <p:embeddedFont>
      <p:font typeface="Proxima Nova" panose="02000506030000020004" pitchFamily="2" charset="0"/>
      <p:regular r:id="rId16"/>
      <p:bold r:id="rId17"/>
      <p:italic r:id="rId18"/>
      <p:boldItalic r:id="rId19"/>
    </p:embeddedFont>
    <p:embeddedFont>
      <p:font typeface="Proxima Nova Extrabold" panose="02000506030000020004" pitchFamily="2" charset="0"/>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iwcBx5zK7Gk89BrAmCKULUOpngW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b5bbb2638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b5bbb26389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b5bbb26389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g2b5bbb26389_0_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b5bbb26389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b5bbb26389_0_1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b5bbb26389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b5bbb26389_0_2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b5bbb26389_0_2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b5bbb26389_0_2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b5bbb26389_0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b5bbb26389_0_2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b5bbb26389_0_2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b5bbb26389_0_2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4"/>
        <p:cNvGrpSpPr/>
        <p:nvPr/>
      </p:nvGrpSpPr>
      <p:grpSpPr>
        <a:xfrm>
          <a:off x="0" y="0"/>
          <a:ext cx="0" cy="0"/>
          <a:chOff x="0" y="0"/>
          <a:chExt cx="0" cy="0"/>
        </a:xfrm>
      </p:grpSpPr>
      <p:sp>
        <p:nvSpPr>
          <p:cNvPr id="85" name="Google Shape;85;g2b5bbb26389_0_77"/>
          <p:cNvSpPr txBox="1">
            <a:spLocks noGrp="1"/>
          </p:cNvSpPr>
          <p:nvPr>
            <p:ph type="title"/>
          </p:nvPr>
        </p:nvSpPr>
        <p:spPr>
          <a:xfrm>
            <a:off x="415600" y="593367"/>
            <a:ext cx="11360700" cy="763500"/>
          </a:xfrm>
          <a:prstGeom prst="rect">
            <a:avLst/>
          </a:prstGeom>
        </p:spPr>
        <p:txBody>
          <a:bodyPr spcFirstLastPara="1" wrap="square" lIns="91425" tIns="45700" rIns="91425" bIns="45700" anchor="ctr" anchorCtr="0">
            <a:normAutofit/>
          </a:bodyPr>
          <a:lstStyle>
            <a:lvl1pPr lvl="0" rtl="0">
              <a:spcBef>
                <a:spcPts val="0"/>
              </a:spcBef>
              <a:spcAft>
                <a:spcPts val="0"/>
              </a:spcAft>
              <a:buSzPts val="4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g2b5bbb26389_0_77"/>
          <p:cNvSpPr txBox="1">
            <a:spLocks noGrp="1"/>
          </p:cNvSpPr>
          <p:nvPr>
            <p:ph type="body" idx="1"/>
          </p:nvPr>
        </p:nvSpPr>
        <p:spPr>
          <a:xfrm>
            <a:off x="415600" y="1536633"/>
            <a:ext cx="5333100" cy="4555200"/>
          </a:xfrm>
          <a:prstGeom prst="rect">
            <a:avLst/>
          </a:prstGeom>
        </p:spPr>
        <p:txBody>
          <a:bodyPr spcFirstLastPara="1" wrap="square" lIns="91425" tIns="45700" rIns="91425" bIns="45700" anchor="t" anchorCtr="0">
            <a:normAutofit/>
          </a:bodyPr>
          <a:lstStyle>
            <a:lvl1pPr marL="457200" lvl="0" indent="-349250" rtl="0">
              <a:spcBef>
                <a:spcPts val="1000"/>
              </a:spcBef>
              <a:spcAft>
                <a:spcPts val="0"/>
              </a:spcAft>
              <a:buSzPts val="1900"/>
              <a:buChar char="•"/>
              <a:defRPr sz="1900"/>
            </a:lvl1pPr>
            <a:lvl2pPr marL="914400" lvl="1" indent="-330200" rtl="0">
              <a:spcBef>
                <a:spcPts val="500"/>
              </a:spcBef>
              <a:spcAft>
                <a:spcPts val="0"/>
              </a:spcAft>
              <a:buSzPts val="1600"/>
              <a:buChar char="•"/>
              <a:defRPr sz="1600"/>
            </a:lvl2pPr>
            <a:lvl3pPr marL="1371600" lvl="2" indent="-330200" rtl="0">
              <a:spcBef>
                <a:spcPts val="500"/>
              </a:spcBef>
              <a:spcAft>
                <a:spcPts val="0"/>
              </a:spcAft>
              <a:buSzPts val="1600"/>
              <a:buChar char="•"/>
              <a:defRPr sz="1600"/>
            </a:lvl3pPr>
            <a:lvl4pPr marL="1828800" lvl="3" indent="-330200" rtl="0">
              <a:spcBef>
                <a:spcPts val="500"/>
              </a:spcBef>
              <a:spcAft>
                <a:spcPts val="0"/>
              </a:spcAft>
              <a:buSzPts val="1600"/>
              <a:buChar char="•"/>
              <a:defRPr sz="1600"/>
            </a:lvl4pPr>
            <a:lvl5pPr marL="2286000" lvl="4" indent="-330200" rtl="0">
              <a:spcBef>
                <a:spcPts val="500"/>
              </a:spcBef>
              <a:spcAft>
                <a:spcPts val="0"/>
              </a:spcAft>
              <a:buSzPts val="1600"/>
              <a:buChar char="•"/>
              <a:defRPr sz="1600"/>
            </a:lvl5pPr>
            <a:lvl6pPr marL="2743200" lvl="5" indent="-330200" rtl="0">
              <a:spcBef>
                <a:spcPts val="500"/>
              </a:spcBef>
              <a:spcAft>
                <a:spcPts val="0"/>
              </a:spcAft>
              <a:buSzPts val="1600"/>
              <a:buChar char="•"/>
              <a:defRPr sz="1600"/>
            </a:lvl6pPr>
            <a:lvl7pPr marL="3200400" lvl="6" indent="-330200" rtl="0">
              <a:spcBef>
                <a:spcPts val="500"/>
              </a:spcBef>
              <a:spcAft>
                <a:spcPts val="0"/>
              </a:spcAft>
              <a:buSzPts val="1600"/>
              <a:buChar char="•"/>
              <a:defRPr sz="1600"/>
            </a:lvl7pPr>
            <a:lvl8pPr marL="3657600" lvl="7" indent="-330200" rtl="0">
              <a:spcBef>
                <a:spcPts val="500"/>
              </a:spcBef>
              <a:spcAft>
                <a:spcPts val="0"/>
              </a:spcAft>
              <a:buSzPts val="1600"/>
              <a:buChar char="•"/>
              <a:defRPr sz="1600"/>
            </a:lvl8pPr>
            <a:lvl9pPr marL="4114800" lvl="8" indent="-330200" rtl="0">
              <a:spcBef>
                <a:spcPts val="500"/>
              </a:spcBef>
              <a:spcAft>
                <a:spcPts val="0"/>
              </a:spcAft>
              <a:buSzPts val="1600"/>
              <a:buChar char="•"/>
              <a:defRPr sz="1600"/>
            </a:lvl9pPr>
          </a:lstStyle>
          <a:p>
            <a:endParaRPr/>
          </a:p>
        </p:txBody>
      </p:sp>
      <p:sp>
        <p:nvSpPr>
          <p:cNvPr id="87" name="Google Shape;87;g2b5bbb26389_0_77"/>
          <p:cNvSpPr txBox="1">
            <a:spLocks noGrp="1"/>
          </p:cNvSpPr>
          <p:nvPr>
            <p:ph type="body" idx="2"/>
          </p:nvPr>
        </p:nvSpPr>
        <p:spPr>
          <a:xfrm>
            <a:off x="6443200" y="1536633"/>
            <a:ext cx="5333100" cy="4555200"/>
          </a:xfrm>
          <a:prstGeom prst="rect">
            <a:avLst/>
          </a:prstGeom>
        </p:spPr>
        <p:txBody>
          <a:bodyPr spcFirstLastPara="1" wrap="square" lIns="91425" tIns="45700" rIns="91425" bIns="45700" anchor="t" anchorCtr="0">
            <a:normAutofit/>
          </a:bodyPr>
          <a:lstStyle>
            <a:lvl1pPr marL="457200" lvl="0" indent="-349250" rtl="0">
              <a:spcBef>
                <a:spcPts val="1000"/>
              </a:spcBef>
              <a:spcAft>
                <a:spcPts val="0"/>
              </a:spcAft>
              <a:buSzPts val="1900"/>
              <a:buChar char="•"/>
              <a:defRPr sz="1900"/>
            </a:lvl1pPr>
            <a:lvl2pPr marL="914400" lvl="1" indent="-330200" rtl="0">
              <a:spcBef>
                <a:spcPts val="500"/>
              </a:spcBef>
              <a:spcAft>
                <a:spcPts val="0"/>
              </a:spcAft>
              <a:buSzPts val="1600"/>
              <a:buChar char="•"/>
              <a:defRPr sz="1600"/>
            </a:lvl2pPr>
            <a:lvl3pPr marL="1371600" lvl="2" indent="-330200" rtl="0">
              <a:spcBef>
                <a:spcPts val="500"/>
              </a:spcBef>
              <a:spcAft>
                <a:spcPts val="0"/>
              </a:spcAft>
              <a:buSzPts val="1600"/>
              <a:buChar char="•"/>
              <a:defRPr sz="1600"/>
            </a:lvl3pPr>
            <a:lvl4pPr marL="1828800" lvl="3" indent="-330200" rtl="0">
              <a:spcBef>
                <a:spcPts val="500"/>
              </a:spcBef>
              <a:spcAft>
                <a:spcPts val="0"/>
              </a:spcAft>
              <a:buSzPts val="1600"/>
              <a:buChar char="•"/>
              <a:defRPr sz="1600"/>
            </a:lvl4pPr>
            <a:lvl5pPr marL="2286000" lvl="4" indent="-330200" rtl="0">
              <a:spcBef>
                <a:spcPts val="500"/>
              </a:spcBef>
              <a:spcAft>
                <a:spcPts val="0"/>
              </a:spcAft>
              <a:buSzPts val="1600"/>
              <a:buChar char="•"/>
              <a:defRPr sz="1600"/>
            </a:lvl5pPr>
            <a:lvl6pPr marL="2743200" lvl="5" indent="-330200" rtl="0">
              <a:spcBef>
                <a:spcPts val="500"/>
              </a:spcBef>
              <a:spcAft>
                <a:spcPts val="0"/>
              </a:spcAft>
              <a:buSzPts val="1600"/>
              <a:buChar char="•"/>
              <a:defRPr sz="1600"/>
            </a:lvl6pPr>
            <a:lvl7pPr marL="3200400" lvl="6" indent="-330200" rtl="0">
              <a:spcBef>
                <a:spcPts val="500"/>
              </a:spcBef>
              <a:spcAft>
                <a:spcPts val="0"/>
              </a:spcAft>
              <a:buSzPts val="1600"/>
              <a:buChar char="•"/>
              <a:defRPr sz="1600"/>
            </a:lvl7pPr>
            <a:lvl8pPr marL="3657600" lvl="7" indent="-330200" rtl="0">
              <a:spcBef>
                <a:spcPts val="500"/>
              </a:spcBef>
              <a:spcAft>
                <a:spcPts val="0"/>
              </a:spcAft>
              <a:buSzPts val="1600"/>
              <a:buChar char="•"/>
              <a:defRPr sz="1600"/>
            </a:lvl8pPr>
            <a:lvl9pPr marL="4114800" lvl="8" indent="-330200" rtl="0">
              <a:spcBef>
                <a:spcPts val="500"/>
              </a:spcBef>
              <a:spcAft>
                <a:spcPts val="0"/>
              </a:spcAft>
              <a:buSzPts val="1600"/>
              <a:buChar char="•"/>
              <a:defRPr sz="1600"/>
            </a:lvl9pPr>
          </a:lstStyle>
          <a:p>
            <a:endParaRPr/>
          </a:p>
        </p:txBody>
      </p:sp>
      <p:sp>
        <p:nvSpPr>
          <p:cNvPr id="88" name="Google Shape;88;g2b5bbb26389_0_77"/>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1"/>
          <p:cNvPicPr preferRelativeResize="0"/>
          <p:nvPr/>
        </p:nvPicPr>
        <p:blipFill rotWithShape="1">
          <a:blip r:embed="rId3">
            <a:alphaModFix/>
          </a:blip>
          <a:srcRect l="18646" t="14207" r="24850"/>
          <a:stretch/>
        </p:blipFill>
        <p:spPr>
          <a:xfrm>
            <a:off x="7561900" y="204353"/>
            <a:ext cx="4122301" cy="6449300"/>
          </a:xfrm>
          <a:prstGeom prst="rect">
            <a:avLst/>
          </a:prstGeom>
          <a:noFill/>
          <a:ln>
            <a:noFill/>
          </a:ln>
        </p:spPr>
      </p:pic>
      <p:sp>
        <p:nvSpPr>
          <p:cNvPr id="94" name="Google Shape;94;p1"/>
          <p:cNvSpPr txBox="1"/>
          <p:nvPr/>
        </p:nvSpPr>
        <p:spPr>
          <a:xfrm>
            <a:off x="0" y="1"/>
            <a:ext cx="6019600" cy="2461787"/>
          </a:xfrm>
          <a:prstGeom prst="rect">
            <a:avLst/>
          </a:prstGeom>
          <a:noFill/>
          <a:ln>
            <a:noFill/>
          </a:ln>
        </p:spPr>
        <p:txBody>
          <a:bodyPr spcFirstLastPara="1" wrap="square" lIns="121900" tIns="121900" rIns="121900" bIns="121900" anchor="t" anchorCtr="0">
            <a:spAutoFit/>
          </a:bodyPr>
          <a:lstStyle/>
          <a:p>
            <a:pPr marL="0" marR="0" lvl="0" indent="0" algn="l" rtl="0">
              <a:spcBef>
                <a:spcPts val="0"/>
              </a:spcBef>
              <a:spcAft>
                <a:spcPts val="0"/>
              </a:spcAft>
              <a:buNone/>
            </a:pPr>
            <a:r>
              <a:rPr lang="en-US" sz="2000" b="1" i="0" u="none" strike="noStrike" cap="none">
                <a:solidFill>
                  <a:schemeClr val="dk1"/>
                </a:solidFill>
                <a:latin typeface="Calibri"/>
                <a:ea typeface="Calibri"/>
                <a:cs typeface="Calibri"/>
                <a:sym typeface="Calibri"/>
              </a:rPr>
              <a:t>Key Initiative (one of six; AJ Lead):</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a:solidFill>
                  <a:schemeClr val="dk1"/>
                </a:solidFill>
                <a:latin typeface="Calibri"/>
                <a:ea typeface="Calibri"/>
                <a:cs typeface="Calibri"/>
                <a:sym typeface="Calibri"/>
              </a:rPr>
              <a:t>Invest in strategic interdisciplinary research</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sz="1733">
              <a:solidFill>
                <a:schemeClr val="dk1"/>
              </a:solidFill>
              <a:latin typeface="Calibri"/>
              <a:ea typeface="Calibri"/>
              <a:cs typeface="Calibri"/>
              <a:sym typeface="Calibri"/>
            </a:endParaRPr>
          </a:p>
          <a:p>
            <a:pPr marL="0" marR="0" lvl="0" indent="0" algn="l" rtl="0">
              <a:spcBef>
                <a:spcPts val="0"/>
              </a:spcBef>
              <a:spcAft>
                <a:spcPts val="0"/>
              </a:spcAft>
              <a:buNone/>
            </a:pPr>
            <a:r>
              <a:rPr lang="en-US" sz="1733">
                <a:solidFill>
                  <a:schemeClr val="dk1"/>
                </a:solidFill>
                <a:latin typeface="Calibri"/>
                <a:ea typeface="Calibri"/>
                <a:cs typeface="Calibri"/>
                <a:sym typeface="Calibri"/>
              </a:rPr>
              <a:t>… Lehigh will make key investments in faculty hires, facilities renovation and construction, and support for the development of large grant proposals. We will build an interdisciplinary structure that supports high-paced, high-reward research. </a:t>
            </a:r>
            <a:endParaRPr sz="1733">
              <a:solidFill>
                <a:schemeClr val="dk1"/>
              </a:solidFill>
              <a:latin typeface="Calibri"/>
              <a:ea typeface="Calibri"/>
              <a:cs typeface="Calibri"/>
              <a:sym typeface="Calibri"/>
            </a:endParaRPr>
          </a:p>
          <a:p>
            <a:pPr marL="0" marR="0" lvl="0" indent="0" algn="l" rtl="0">
              <a:spcBef>
                <a:spcPts val="0"/>
              </a:spcBef>
              <a:spcAft>
                <a:spcPts val="0"/>
              </a:spcAft>
              <a:buNone/>
            </a:pPr>
            <a:r>
              <a:rPr lang="en-US" sz="1733" u="sng">
                <a:solidFill>
                  <a:schemeClr val="dk1"/>
                </a:solidFill>
                <a:latin typeface="Calibri"/>
                <a:ea typeface="Calibri"/>
                <a:cs typeface="Calibri"/>
                <a:sym typeface="Calibri"/>
              </a:rPr>
              <a:t>We aim to double our research output within 10 years.</a:t>
            </a:r>
            <a:endParaRPr sz="1733" u="sng">
              <a:solidFill>
                <a:schemeClr val="dk1"/>
              </a:solidFill>
              <a:latin typeface="Calibri"/>
              <a:ea typeface="Calibri"/>
              <a:cs typeface="Calibri"/>
              <a:sym typeface="Calibri"/>
            </a:endParaRPr>
          </a:p>
        </p:txBody>
      </p:sp>
      <p:sp>
        <p:nvSpPr>
          <p:cNvPr id="95" name="Google Shape;95;p1"/>
          <p:cNvSpPr txBox="1"/>
          <p:nvPr/>
        </p:nvSpPr>
        <p:spPr>
          <a:xfrm>
            <a:off x="0" y="2902925"/>
            <a:ext cx="6413600" cy="2195112"/>
          </a:xfrm>
          <a:prstGeom prst="rect">
            <a:avLst/>
          </a:prstGeom>
          <a:noFill/>
          <a:ln>
            <a:noFill/>
          </a:ln>
        </p:spPr>
        <p:txBody>
          <a:bodyPr spcFirstLastPara="1" wrap="square" lIns="121900" tIns="121900" rIns="121900" bIns="121900" anchor="t" anchorCtr="0">
            <a:spAutoFit/>
          </a:bodyPr>
          <a:lstStyle/>
          <a:p>
            <a:pPr marL="0" marR="0" lvl="0" indent="0" algn="l" rtl="0">
              <a:spcBef>
                <a:spcPts val="0"/>
              </a:spcBef>
              <a:spcAft>
                <a:spcPts val="0"/>
              </a:spcAft>
              <a:buNone/>
            </a:pPr>
            <a:r>
              <a:rPr lang="en-US" sz="2000" b="1">
                <a:solidFill>
                  <a:schemeClr val="dk1"/>
                </a:solidFill>
                <a:latin typeface="Calibri"/>
                <a:ea typeface="Calibri"/>
                <a:cs typeface="Calibri"/>
                <a:sym typeface="Calibri"/>
              </a:rPr>
              <a:t>Foundational Initiative (one of four; DP Lead):</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r>
              <a:rPr lang="en-US" sz="2000" b="1">
                <a:solidFill>
                  <a:schemeClr val="dk1"/>
                </a:solidFill>
                <a:latin typeface="Calibri"/>
                <a:ea typeface="Calibri"/>
                <a:cs typeface="Calibri"/>
                <a:sym typeface="Calibri"/>
              </a:rPr>
              <a:t>An expanded and strengthened research environment</a:t>
            </a:r>
            <a:endParaRPr sz="2000" b="1">
              <a:solidFill>
                <a:schemeClr val="dk1"/>
              </a:solidFill>
              <a:latin typeface="Calibri"/>
              <a:ea typeface="Calibri"/>
              <a:cs typeface="Calibri"/>
              <a:sym typeface="Calibri"/>
            </a:endParaRPr>
          </a:p>
          <a:p>
            <a:pPr marL="0" marR="0" lvl="0" indent="0" algn="l" rtl="0">
              <a:spcBef>
                <a:spcPts val="0"/>
              </a:spcBef>
              <a:spcAft>
                <a:spcPts val="0"/>
              </a:spcAft>
              <a:buNone/>
            </a:pPr>
            <a:endParaRPr sz="1733">
              <a:solidFill>
                <a:schemeClr val="dk1"/>
              </a:solidFill>
              <a:latin typeface="Calibri"/>
              <a:ea typeface="Calibri"/>
              <a:cs typeface="Calibri"/>
              <a:sym typeface="Calibri"/>
            </a:endParaRPr>
          </a:p>
          <a:p>
            <a:pPr marL="0" marR="0" lvl="0" indent="0" algn="l" rtl="0">
              <a:spcBef>
                <a:spcPts val="0"/>
              </a:spcBef>
              <a:spcAft>
                <a:spcPts val="0"/>
              </a:spcAft>
              <a:buNone/>
            </a:pPr>
            <a:r>
              <a:rPr lang="en-US" sz="1733">
                <a:solidFill>
                  <a:schemeClr val="dk1"/>
                </a:solidFill>
                <a:latin typeface="Calibri"/>
                <a:ea typeface="Calibri"/>
                <a:cs typeface="Calibri"/>
                <a:sym typeface="Calibri"/>
              </a:rPr>
              <a:t>… expand and enhance research facilities, improve our ability to partner with key external stakeholders, increase support for faculty seeking external funding for their work, and invest in the support and development of graduate students, postdocs and research staff.</a:t>
            </a:r>
            <a:endParaRPr sz="1733">
              <a:solidFill>
                <a:schemeClr val="dk1"/>
              </a:solidFill>
              <a:latin typeface="Calibri"/>
              <a:ea typeface="Calibri"/>
              <a:cs typeface="Calibri"/>
              <a:sym typeface="Calibri"/>
            </a:endParaRPr>
          </a:p>
        </p:txBody>
      </p:sp>
      <p:sp>
        <p:nvSpPr>
          <p:cNvPr id="96" name="Google Shape;96;p1"/>
          <p:cNvSpPr txBox="1"/>
          <p:nvPr/>
        </p:nvSpPr>
        <p:spPr>
          <a:xfrm>
            <a:off x="507799" y="5673464"/>
            <a:ext cx="3949986" cy="923482"/>
          </a:xfrm>
          <a:prstGeom prst="rect">
            <a:avLst/>
          </a:prstGeom>
          <a:noFill/>
          <a:ln>
            <a:noFill/>
          </a:ln>
        </p:spPr>
        <p:txBody>
          <a:bodyPr spcFirstLastPara="1" wrap="square" lIns="121900" tIns="121900" rIns="121900" bIns="121900" anchor="t" anchorCtr="0">
            <a:spAutoFit/>
          </a:bodyPr>
          <a:lstStyle/>
          <a:p>
            <a:pPr marL="0" marR="0" lvl="0" indent="0" algn="l" rtl="0">
              <a:spcBef>
                <a:spcPts val="0"/>
              </a:spcBef>
              <a:spcAft>
                <a:spcPts val="0"/>
              </a:spcAft>
              <a:buNone/>
            </a:pPr>
            <a:r>
              <a:rPr lang="en-US" sz="1467">
                <a:solidFill>
                  <a:schemeClr val="dk1"/>
                </a:solidFill>
                <a:latin typeface="Calibri"/>
                <a:ea typeface="Calibri"/>
                <a:cs typeface="Calibri"/>
                <a:sym typeface="Calibri"/>
              </a:rPr>
              <a:t>Dom Packer (AVPR)</a:t>
            </a:r>
            <a:endParaRPr sz="1467">
              <a:solidFill>
                <a:schemeClr val="dk1"/>
              </a:solidFill>
              <a:latin typeface="Calibri"/>
              <a:ea typeface="Calibri"/>
              <a:cs typeface="Calibri"/>
              <a:sym typeface="Calibri"/>
            </a:endParaRPr>
          </a:p>
          <a:p>
            <a:pPr marL="0" marR="0" lvl="0" indent="0" algn="l" rtl="0">
              <a:spcBef>
                <a:spcPts val="0"/>
              </a:spcBef>
              <a:spcAft>
                <a:spcPts val="0"/>
              </a:spcAft>
              <a:buNone/>
            </a:pPr>
            <a:r>
              <a:rPr lang="en-US" sz="1467">
                <a:solidFill>
                  <a:schemeClr val="dk1"/>
                </a:solidFill>
                <a:latin typeface="Calibri"/>
                <a:ea typeface="Calibri"/>
                <a:cs typeface="Calibri"/>
                <a:sym typeface="Calibri"/>
              </a:rPr>
              <a:t>Ainsley Lamberton (Program Manager)</a:t>
            </a:r>
            <a:endParaRPr/>
          </a:p>
          <a:p>
            <a:pPr marL="0" marR="0" lvl="0" indent="0" algn="l" rtl="0">
              <a:spcBef>
                <a:spcPts val="0"/>
              </a:spcBef>
              <a:spcAft>
                <a:spcPts val="0"/>
              </a:spcAft>
              <a:buNone/>
            </a:pPr>
            <a:r>
              <a:rPr lang="en-US" sz="1467">
                <a:solidFill>
                  <a:schemeClr val="dk1"/>
                </a:solidFill>
                <a:latin typeface="Calibri"/>
                <a:ea typeface="Calibri"/>
                <a:cs typeface="Calibri"/>
                <a:sym typeface="Calibri"/>
              </a:rPr>
              <a:t>Kate Bullard (Director of Research Development)</a:t>
            </a:r>
            <a:endParaRPr sz="1467">
              <a:solidFill>
                <a:schemeClr val="dk1"/>
              </a:solidFill>
              <a:latin typeface="Calibri"/>
              <a:ea typeface="Calibri"/>
              <a:cs typeface="Calibri"/>
              <a:sym typeface="Calibri"/>
            </a:endParaRPr>
          </a:p>
        </p:txBody>
      </p:sp>
      <p:cxnSp>
        <p:nvCxnSpPr>
          <p:cNvPr id="97" name="Google Shape;97;p1"/>
          <p:cNvCxnSpPr/>
          <p:nvPr/>
        </p:nvCxnSpPr>
        <p:spPr>
          <a:xfrm>
            <a:off x="1066633" y="2650605"/>
            <a:ext cx="2540400" cy="12000"/>
          </a:xfrm>
          <a:prstGeom prst="straightConnector1">
            <a:avLst/>
          </a:prstGeom>
          <a:noFill/>
          <a:ln w="9525" cap="flat" cmpd="sng">
            <a:solidFill>
              <a:schemeClr val="dk2"/>
            </a:solidFill>
            <a:prstDash val="solid"/>
            <a:round/>
            <a:headEnd type="none" w="sm" len="sm"/>
            <a:tailEnd type="none" w="sm" len="sm"/>
          </a:ln>
        </p:spPr>
      </p:cxnSp>
      <p:cxnSp>
        <p:nvCxnSpPr>
          <p:cNvPr id="98" name="Google Shape;98;p1"/>
          <p:cNvCxnSpPr/>
          <p:nvPr/>
        </p:nvCxnSpPr>
        <p:spPr>
          <a:xfrm>
            <a:off x="1066633" y="5384074"/>
            <a:ext cx="2540400" cy="12000"/>
          </a:xfrm>
          <a:prstGeom prst="straightConnector1">
            <a:avLst/>
          </a:prstGeom>
          <a:noFill/>
          <a:ln w="9525" cap="flat" cmpd="sng">
            <a:solidFill>
              <a:schemeClr val="dk2"/>
            </a:solidFill>
            <a:prstDash val="solid"/>
            <a:round/>
            <a:headEnd type="none" w="sm" len="sm"/>
            <a:tailEnd type="none" w="sm" len="sm"/>
          </a:ln>
        </p:spPr>
      </p:cxnSp>
      <p:sp>
        <p:nvSpPr>
          <p:cNvPr id="99" name="Google Shape;99;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Sustainable and Resilient Infrastructure and Communities</a:t>
            </a:r>
            <a:endParaRPr/>
          </a:p>
        </p:txBody>
      </p:sp>
      <p:sp>
        <p:nvSpPr>
          <p:cNvPr id="208" name="Google Shape;208;p8"/>
          <p:cNvSpPr/>
          <p:nvPr/>
        </p:nvSpPr>
        <p:spPr>
          <a:xfrm>
            <a:off x="838201" y="1803619"/>
            <a:ext cx="10515599" cy="356931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15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 </a:t>
            </a:r>
            <a:r>
              <a:rPr lang="en-US" sz="1800" i="1">
                <a:solidFill>
                  <a:schemeClr val="dk1"/>
                </a:solidFill>
                <a:latin typeface="Arial"/>
                <a:ea typeface="Arial"/>
                <a:cs typeface="Arial"/>
                <a:sym typeface="Arial"/>
              </a:rPr>
              <a:t>RISE </a:t>
            </a:r>
            <a:r>
              <a:rPr lang="en-US" sz="1800">
                <a:solidFill>
                  <a:schemeClr val="dk1"/>
                </a:solidFill>
                <a:latin typeface="Arial"/>
                <a:ea typeface="Arial"/>
                <a:cs typeface="Arial"/>
                <a:sym typeface="Arial"/>
              </a:rPr>
              <a:t>(Kishore et al.): This team proposes a research center of excellence dedicated to innovations that enable net-zero infrastructure.The center will target innovations that address decarbonization, data, and disruptions to improve sustainability and resilience of key infrastructure systems.</a:t>
            </a:r>
            <a:endParaRPr/>
          </a:p>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Catastrophe Modeling </a:t>
            </a:r>
            <a:r>
              <a:rPr lang="en-US" sz="1800">
                <a:solidFill>
                  <a:schemeClr val="dk1"/>
                </a:solidFill>
                <a:latin typeface="Arial"/>
                <a:ea typeface="Arial"/>
                <a:cs typeface="Arial"/>
                <a:sym typeface="Arial"/>
              </a:rPr>
              <a:t>(Bocchini et al.): This center builds upon Lehigh’s outstanding strengths in this field and positions us as the world leader on this topic. Through additional hires, the center will move further into the area of resilience, while taking into account issues of ethics and equity. </a:t>
            </a:r>
            <a:endParaRPr/>
          </a:p>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Small Cities </a:t>
            </a:r>
            <a:r>
              <a:rPr lang="en-US" sz="1800">
                <a:solidFill>
                  <a:schemeClr val="dk1"/>
                </a:solidFill>
                <a:latin typeface="Arial"/>
                <a:ea typeface="Arial"/>
                <a:cs typeface="Arial"/>
                <a:sym typeface="Arial"/>
              </a:rPr>
              <a:t>(Hiatt et al.): The Center will serve as a cornerstone for impactful community-centered collaborations that address persistent and complex societal challenges, locally and in small cities regionally. These challenges include: resilient and equitable housing, environmental and public health and heritage preservation and cultural resilience. </a:t>
            </a:r>
            <a:endParaRPr/>
          </a:p>
        </p:txBody>
      </p:sp>
      <p:sp>
        <p:nvSpPr>
          <p:cNvPr id="209" name="Google Shape;20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Sustainable and Resilient Infrastructure and Communities</a:t>
            </a:r>
            <a:endParaRPr/>
          </a:p>
        </p:txBody>
      </p:sp>
      <p:sp>
        <p:nvSpPr>
          <p:cNvPr id="215" name="Google Shape;215;p9"/>
          <p:cNvSpPr/>
          <p:nvPr/>
        </p:nvSpPr>
        <p:spPr>
          <a:xfrm>
            <a:off x="838200" y="1883362"/>
            <a:ext cx="10515599" cy="4206408"/>
          </a:xfrm>
          <a:prstGeom prst="rect">
            <a:avLst/>
          </a:prstGeom>
          <a:noFill/>
          <a:ln>
            <a:noFill/>
          </a:ln>
        </p:spPr>
        <p:txBody>
          <a:bodyPr spcFirstLastPara="1" wrap="square" lIns="91425" tIns="45700" rIns="91425" bIns="45700" anchor="t" anchorCtr="0">
            <a:spAutoFit/>
          </a:bodyPr>
          <a:lstStyle/>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Sseeds </a:t>
            </a:r>
            <a:r>
              <a:rPr lang="en-US" sz="1800">
                <a:solidFill>
                  <a:schemeClr val="dk1"/>
                </a:solidFill>
                <a:latin typeface="Arial"/>
                <a:ea typeface="Arial"/>
                <a:cs typeface="Arial"/>
                <a:sym typeface="Arial"/>
              </a:rPr>
              <a:t>(Pimputkar et al.): The overarching mission of the SSEEDS center is to develop, characterize, and model ‘new’ ultra wide bandgap semiconducting materials and associated innovative processes to synthesize and integrate these non-toxic, earth-abundant materials via direct epitaxy or heterogeneous integration into devices, leading to the demonstration of next-generation, energy-efficient extreme power electronics and optoelectronics applications.</a:t>
            </a:r>
            <a:endParaRPr/>
          </a:p>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Reimagining Chemicals </a:t>
            </a:r>
            <a:r>
              <a:rPr lang="en-US" sz="1800">
                <a:solidFill>
                  <a:schemeClr val="dk1"/>
                </a:solidFill>
                <a:latin typeface="Arial"/>
                <a:ea typeface="Arial"/>
                <a:cs typeface="Arial"/>
                <a:sym typeface="Arial"/>
              </a:rPr>
              <a:t>(Rangarajan et al.): The team’s vision is a re-engineered chemical industry that: (1) converts waste sources of carbon, oxygen, hydrogen, and nitrogen to make chemicals and energy carriers that are carbon neutral and circular; (2) leverages renewable energy to drive these reactions; and (3) employs molecules and materials that are earth abundant and environmentally benign. This requires completely redesigning our chemical processes so that molecules and materials identical to (or analogous) to those we use today are produced from sustainable energy and carbon sources using green routes that significantly reduce our carbon footprint.</a:t>
            </a:r>
            <a:endParaRPr/>
          </a:p>
        </p:txBody>
      </p:sp>
      <p:sp>
        <p:nvSpPr>
          <p:cNvPr id="216" name="Google Shape;21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Conflict and Change</a:t>
            </a:r>
            <a:endParaRPr/>
          </a:p>
        </p:txBody>
      </p:sp>
      <p:sp>
        <p:nvSpPr>
          <p:cNvPr id="222" name="Google Shape;22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12</a:t>
            </a:fld>
            <a:endParaRPr/>
          </a:p>
        </p:txBody>
      </p:sp>
      <p:sp>
        <p:nvSpPr>
          <p:cNvPr id="223" name="Google Shape;223;p10"/>
          <p:cNvSpPr/>
          <p:nvPr/>
        </p:nvSpPr>
        <p:spPr>
          <a:xfrm>
            <a:off x="838201" y="2181244"/>
            <a:ext cx="10515599" cy="360470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Center for the Future of Work and Labor </a:t>
            </a:r>
            <a:r>
              <a:rPr lang="en-US" sz="1800">
                <a:solidFill>
                  <a:schemeClr val="dk1"/>
                </a:solidFill>
                <a:latin typeface="Arial"/>
                <a:ea typeface="Arial"/>
                <a:cs typeface="Arial"/>
                <a:sym typeface="Arial"/>
              </a:rPr>
              <a:t>(Mickel et al.): The team changed the name to reflect the larger focus of the effort. The center will investigate questions such as, What is the future of work? How do people of different identities experience the management of organizations using methods, data, and approaches that transcend disciplinary boundaries?</a:t>
            </a:r>
            <a:endParaRPr/>
          </a:p>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Group Based Animosities </a:t>
            </a:r>
            <a:r>
              <a:rPr lang="en-US" sz="1800">
                <a:solidFill>
                  <a:schemeClr val="dk1"/>
                </a:solidFill>
                <a:latin typeface="Arial"/>
                <a:ea typeface="Arial"/>
                <a:cs typeface="Arial"/>
                <a:sym typeface="Arial"/>
              </a:rPr>
              <a:t>(Gill et al.): The center would draw on critical, creative, humanistic, and social-scientific traditions of inquiry to better understand the dynamics of group-based animosities on a variety of scales, from the interpersonal to the international. </a:t>
            </a:r>
            <a:endParaRPr/>
          </a:p>
          <a:p>
            <a:pPr marL="342900" marR="0" lvl="0" indent="-342900" algn="l" rtl="0">
              <a:lnSpc>
                <a:spcPct val="115000"/>
              </a:lnSpc>
              <a:spcBef>
                <a:spcPts val="0"/>
              </a:spcBef>
              <a:spcAft>
                <a:spcPts val="0"/>
              </a:spcAft>
              <a:buClr>
                <a:schemeClr val="dk1"/>
              </a:buClr>
              <a:buSzPts val="1800"/>
              <a:buFont typeface="Arial"/>
              <a:buChar char="●"/>
            </a:pPr>
            <a:r>
              <a:rPr lang="en-US" sz="1800" i="1">
                <a:solidFill>
                  <a:schemeClr val="dk1"/>
                </a:solidFill>
                <a:latin typeface="Arial"/>
                <a:ea typeface="Arial"/>
                <a:cs typeface="Arial"/>
                <a:sym typeface="Arial"/>
              </a:rPr>
              <a:t>Futures ColLABorative (</a:t>
            </a:r>
            <a:r>
              <a:rPr lang="en-US" sz="1800">
                <a:solidFill>
                  <a:schemeClr val="dk1"/>
                </a:solidFill>
                <a:latin typeface="Arial"/>
                <a:ea typeface="Arial"/>
                <a:cs typeface="Arial"/>
                <a:sym typeface="Arial"/>
              </a:rPr>
              <a:t>Eichler-Levine et al.): The specific objective of the proposed Center is to bring together leading thinkers in the arts, humanities, social and natural sciences, engineering, and medical fields, to collaboratively imagine and engage meaningful, sustainable, and just human futures.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(More) Questions?</a:t>
            </a:r>
            <a:endParaRPr/>
          </a:p>
        </p:txBody>
      </p:sp>
      <p:sp>
        <p:nvSpPr>
          <p:cNvPr id="229" name="Google Shape;22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
        <p:nvSpPr>
          <p:cNvPr id="230" name="Google Shape;23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b5bbb26389_0_0"/>
          <p:cNvSpPr txBox="1">
            <a:spLocks noGrp="1"/>
          </p:cNvSpPr>
          <p:nvPr>
            <p:ph type="body" idx="2"/>
          </p:nvPr>
        </p:nvSpPr>
        <p:spPr>
          <a:xfrm>
            <a:off x="2951467" y="4396567"/>
            <a:ext cx="4244700" cy="889500"/>
          </a:xfrm>
          <a:prstGeom prst="rect">
            <a:avLst/>
          </a:prstGeom>
          <a:ln w="9525" cap="flat" cmpd="sng">
            <a:solidFill>
              <a:srgbClr val="FDE320"/>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a:bodyPr>
          <a:lstStyle/>
          <a:p>
            <a:pPr marL="0" lvl="0" indent="0" algn="l" rtl="0">
              <a:spcBef>
                <a:spcPts val="1000"/>
              </a:spcBef>
              <a:spcAft>
                <a:spcPts val="0"/>
              </a:spcAft>
              <a:buNone/>
            </a:pPr>
            <a:r>
              <a:rPr lang="en-US" sz="3900">
                <a:solidFill>
                  <a:srgbClr val="6C4226"/>
                </a:solidFill>
                <a:latin typeface="Proxima Nova Extrabold"/>
                <a:ea typeface="Proxima Nova Extrabold"/>
                <a:cs typeface="Proxima Nova Extrabold"/>
                <a:sym typeface="Proxima Nova Extrabold"/>
              </a:rPr>
              <a:t>&gt;50</a:t>
            </a:r>
            <a:r>
              <a:rPr lang="en-US" sz="3900" b="1">
                <a:solidFill>
                  <a:srgbClr val="6C4226"/>
                </a:solidFill>
              </a:rPr>
              <a:t> </a:t>
            </a:r>
            <a:r>
              <a:rPr lang="en-US"/>
              <a:t>presentations at Symposium</a:t>
            </a:r>
            <a:endParaRPr/>
          </a:p>
        </p:txBody>
      </p:sp>
      <p:sp>
        <p:nvSpPr>
          <p:cNvPr id="105" name="Google Shape;105;g2b5bbb26389_0_0"/>
          <p:cNvSpPr/>
          <p:nvPr/>
        </p:nvSpPr>
        <p:spPr>
          <a:xfrm>
            <a:off x="-162633" y="101600"/>
            <a:ext cx="63288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6" name="Google Shape;106;g2b5bbb26389_0_0"/>
          <p:cNvSpPr txBox="1"/>
          <p:nvPr/>
        </p:nvSpPr>
        <p:spPr>
          <a:xfrm>
            <a:off x="214367" y="55400"/>
            <a:ext cx="61659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Process &amp; status - I</a:t>
            </a:r>
            <a:endParaRPr sz="4000">
              <a:solidFill>
                <a:srgbClr val="6C4226"/>
              </a:solidFill>
              <a:latin typeface="Proxima Nova Extrabold"/>
              <a:ea typeface="Proxima Nova Extrabold"/>
              <a:cs typeface="Proxima Nova Extrabold"/>
              <a:sym typeface="Proxima Nova Extrabold"/>
            </a:endParaRPr>
          </a:p>
        </p:txBody>
      </p:sp>
      <p:cxnSp>
        <p:nvCxnSpPr>
          <p:cNvPr id="107" name="Google Shape;107;g2b5bbb26389_0_0"/>
          <p:cNvCxnSpPr/>
          <p:nvPr/>
        </p:nvCxnSpPr>
        <p:spPr>
          <a:xfrm rot="10800000" flipH="1">
            <a:off x="1569833" y="2989667"/>
            <a:ext cx="8373600" cy="76500"/>
          </a:xfrm>
          <a:prstGeom prst="straightConnector1">
            <a:avLst/>
          </a:prstGeom>
          <a:noFill/>
          <a:ln w="28575" cap="flat" cmpd="sng">
            <a:solidFill>
              <a:srgbClr val="F2C232"/>
            </a:solidFill>
            <a:prstDash val="solid"/>
            <a:round/>
            <a:headEnd type="none" w="med" len="med"/>
            <a:tailEnd type="none" w="med" len="med"/>
          </a:ln>
        </p:spPr>
      </p:cxnSp>
      <p:cxnSp>
        <p:nvCxnSpPr>
          <p:cNvPr id="108" name="Google Shape;108;g2b5bbb26389_0_0"/>
          <p:cNvCxnSpPr/>
          <p:nvPr/>
        </p:nvCxnSpPr>
        <p:spPr>
          <a:xfrm rot="10800000" flipH="1">
            <a:off x="4287200" y="3006867"/>
            <a:ext cx="3900" cy="1089600"/>
          </a:xfrm>
          <a:prstGeom prst="straightConnector1">
            <a:avLst/>
          </a:prstGeom>
          <a:noFill/>
          <a:ln w="28575" cap="flat" cmpd="sng">
            <a:solidFill>
              <a:schemeClr val="accent1"/>
            </a:solidFill>
            <a:prstDash val="solid"/>
            <a:round/>
            <a:headEnd type="none" w="med" len="med"/>
            <a:tailEnd type="none" w="med" len="med"/>
          </a:ln>
        </p:spPr>
      </p:cxnSp>
      <p:sp>
        <p:nvSpPr>
          <p:cNvPr id="109" name="Google Shape;109;g2b5bbb26389_0_0"/>
          <p:cNvSpPr/>
          <p:nvPr/>
        </p:nvSpPr>
        <p:spPr>
          <a:xfrm>
            <a:off x="4250200" y="409646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10" name="Google Shape;110;g2b5bbb26389_0_0"/>
          <p:cNvCxnSpPr/>
          <p:nvPr/>
        </p:nvCxnSpPr>
        <p:spPr>
          <a:xfrm flipH="1">
            <a:off x="6262667" y="2225567"/>
            <a:ext cx="2700" cy="808500"/>
          </a:xfrm>
          <a:prstGeom prst="straightConnector1">
            <a:avLst/>
          </a:prstGeom>
          <a:noFill/>
          <a:ln w="28575" cap="flat" cmpd="sng">
            <a:solidFill>
              <a:schemeClr val="accent1"/>
            </a:solidFill>
            <a:prstDash val="solid"/>
            <a:round/>
            <a:headEnd type="none" w="med" len="med"/>
            <a:tailEnd type="none" w="med" len="med"/>
          </a:ln>
        </p:spPr>
      </p:cxnSp>
      <p:sp>
        <p:nvSpPr>
          <p:cNvPr id="111" name="Google Shape;111;g2b5bbb26389_0_0"/>
          <p:cNvSpPr/>
          <p:nvPr/>
        </p:nvSpPr>
        <p:spPr>
          <a:xfrm>
            <a:off x="6221967" y="215596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12" name="Google Shape;112;g2b5bbb26389_0_0"/>
          <p:cNvCxnSpPr/>
          <p:nvPr/>
        </p:nvCxnSpPr>
        <p:spPr>
          <a:xfrm rot="10800000" flipH="1">
            <a:off x="8950300" y="2974367"/>
            <a:ext cx="2400" cy="1154700"/>
          </a:xfrm>
          <a:prstGeom prst="straightConnector1">
            <a:avLst/>
          </a:prstGeom>
          <a:noFill/>
          <a:ln w="28575" cap="flat" cmpd="sng">
            <a:solidFill>
              <a:schemeClr val="accent1"/>
            </a:solidFill>
            <a:prstDash val="solid"/>
            <a:round/>
            <a:headEnd type="none" w="med" len="med"/>
            <a:tailEnd type="none" w="med" len="med"/>
          </a:ln>
        </p:spPr>
      </p:cxnSp>
      <p:sp>
        <p:nvSpPr>
          <p:cNvPr id="113" name="Google Shape;113;g2b5bbb26389_0_0"/>
          <p:cNvSpPr/>
          <p:nvPr/>
        </p:nvSpPr>
        <p:spPr>
          <a:xfrm>
            <a:off x="8912500" y="409646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14" name="Google Shape;114;g2b5bbb26389_0_0"/>
          <p:cNvCxnSpPr/>
          <p:nvPr/>
        </p:nvCxnSpPr>
        <p:spPr>
          <a:xfrm flipH="1">
            <a:off x="1773900" y="2206050"/>
            <a:ext cx="4500" cy="825300"/>
          </a:xfrm>
          <a:prstGeom prst="straightConnector1">
            <a:avLst/>
          </a:prstGeom>
          <a:noFill/>
          <a:ln w="28575" cap="flat" cmpd="sng">
            <a:solidFill>
              <a:schemeClr val="accent1"/>
            </a:solidFill>
            <a:prstDash val="solid"/>
            <a:round/>
            <a:headEnd type="none" w="med" len="med"/>
            <a:tailEnd type="none" w="med" len="med"/>
          </a:ln>
        </p:spPr>
      </p:cxnSp>
      <p:sp>
        <p:nvSpPr>
          <p:cNvPr id="115" name="Google Shape;115;g2b5bbb26389_0_0"/>
          <p:cNvSpPr/>
          <p:nvPr/>
        </p:nvSpPr>
        <p:spPr>
          <a:xfrm>
            <a:off x="1735000" y="213666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16" name="Google Shape;116;g2b5bbb26389_0_0"/>
          <p:cNvSpPr txBox="1"/>
          <p:nvPr/>
        </p:nvSpPr>
        <p:spPr>
          <a:xfrm>
            <a:off x="1491833" y="2936367"/>
            <a:ext cx="1397700" cy="702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August</a:t>
            </a:r>
            <a:endParaRPr sz="1700" b="1">
              <a:solidFill>
                <a:schemeClr val="dk2"/>
              </a:solidFill>
            </a:endParaRPr>
          </a:p>
          <a:p>
            <a:pPr marL="0" lvl="0" indent="0" algn="l" rtl="0">
              <a:spcBef>
                <a:spcPts val="0"/>
              </a:spcBef>
              <a:spcAft>
                <a:spcPts val="0"/>
              </a:spcAft>
              <a:buNone/>
            </a:pPr>
            <a:r>
              <a:rPr lang="en-US" sz="1700" b="1">
                <a:solidFill>
                  <a:schemeClr val="dk2"/>
                </a:solidFill>
              </a:rPr>
              <a:t>2022</a:t>
            </a:r>
            <a:endParaRPr sz="1700" b="1">
              <a:solidFill>
                <a:schemeClr val="dk2"/>
              </a:solidFill>
            </a:endParaRPr>
          </a:p>
        </p:txBody>
      </p:sp>
      <p:sp>
        <p:nvSpPr>
          <p:cNvPr id="117" name="Google Shape;117;g2b5bbb26389_0_0"/>
          <p:cNvSpPr txBox="1"/>
          <p:nvPr/>
        </p:nvSpPr>
        <p:spPr>
          <a:xfrm>
            <a:off x="5947167" y="2936367"/>
            <a:ext cx="1358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February 2023</a:t>
            </a:r>
            <a:endParaRPr sz="1700" b="1">
              <a:solidFill>
                <a:schemeClr val="dk2"/>
              </a:solidFill>
            </a:endParaRPr>
          </a:p>
        </p:txBody>
      </p:sp>
      <p:sp>
        <p:nvSpPr>
          <p:cNvPr id="118" name="Google Shape;118;g2b5bbb26389_0_0"/>
          <p:cNvSpPr txBox="1"/>
          <p:nvPr/>
        </p:nvSpPr>
        <p:spPr>
          <a:xfrm>
            <a:off x="3644800" y="2368967"/>
            <a:ext cx="1397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Fall 2022</a:t>
            </a:r>
            <a:endParaRPr sz="1700" b="1">
              <a:solidFill>
                <a:schemeClr val="dk2"/>
              </a:solidFill>
            </a:endParaRPr>
          </a:p>
        </p:txBody>
      </p:sp>
      <p:sp>
        <p:nvSpPr>
          <p:cNvPr id="119" name="Google Shape;119;g2b5bbb26389_0_0"/>
          <p:cNvSpPr txBox="1"/>
          <p:nvPr/>
        </p:nvSpPr>
        <p:spPr>
          <a:xfrm>
            <a:off x="8584633" y="2544267"/>
            <a:ext cx="1358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June 2023</a:t>
            </a:r>
            <a:endParaRPr sz="1700" b="1">
              <a:solidFill>
                <a:schemeClr val="dk2"/>
              </a:solidFill>
            </a:endParaRPr>
          </a:p>
        </p:txBody>
      </p:sp>
      <p:sp>
        <p:nvSpPr>
          <p:cNvPr id="120" name="Google Shape;120;g2b5bbb26389_0_0"/>
          <p:cNvSpPr txBox="1"/>
          <p:nvPr/>
        </p:nvSpPr>
        <p:spPr>
          <a:xfrm>
            <a:off x="4250200" y="3055366"/>
            <a:ext cx="1519200" cy="12087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Solicit broad ideas from across campus</a:t>
            </a:r>
            <a:endParaRPr sz="1300">
              <a:solidFill>
                <a:schemeClr val="dk2"/>
              </a:solidFill>
            </a:endParaRPr>
          </a:p>
          <a:p>
            <a:pPr marL="0" lvl="0" indent="0" algn="l" rtl="0">
              <a:spcBef>
                <a:spcPts val="0"/>
              </a:spcBef>
              <a:spcAft>
                <a:spcPts val="0"/>
              </a:spcAft>
              <a:buNone/>
            </a:pPr>
            <a:endParaRPr sz="1300">
              <a:solidFill>
                <a:schemeClr val="dk2"/>
              </a:solidFill>
            </a:endParaRPr>
          </a:p>
          <a:p>
            <a:pPr marL="0" lvl="0" indent="0" algn="l" rtl="0">
              <a:spcBef>
                <a:spcPts val="0"/>
              </a:spcBef>
              <a:spcAft>
                <a:spcPts val="0"/>
              </a:spcAft>
              <a:buNone/>
            </a:pPr>
            <a:r>
              <a:rPr lang="en-US" sz="1300">
                <a:solidFill>
                  <a:schemeClr val="dk2"/>
                </a:solidFill>
              </a:rPr>
              <a:t>Symposium</a:t>
            </a:r>
            <a:endParaRPr sz="1300">
              <a:solidFill>
                <a:schemeClr val="dk2"/>
              </a:solidFill>
            </a:endParaRPr>
          </a:p>
        </p:txBody>
      </p:sp>
      <p:sp>
        <p:nvSpPr>
          <p:cNvPr id="121" name="Google Shape;121;g2b5bbb26389_0_0"/>
          <p:cNvSpPr txBox="1"/>
          <p:nvPr/>
        </p:nvSpPr>
        <p:spPr>
          <a:xfrm>
            <a:off x="6299967" y="2100400"/>
            <a:ext cx="1970700" cy="1638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Working Group submits consolidated recommendations</a:t>
            </a:r>
            <a:endParaRPr sz="1300">
              <a:solidFill>
                <a:schemeClr val="dk2"/>
              </a:solidFill>
            </a:endParaRPr>
          </a:p>
        </p:txBody>
      </p:sp>
      <p:sp>
        <p:nvSpPr>
          <p:cNvPr id="122" name="Google Shape;122;g2b5bbb26389_0_0"/>
          <p:cNvSpPr txBox="1"/>
          <p:nvPr/>
        </p:nvSpPr>
        <p:spPr>
          <a:xfrm>
            <a:off x="8950300" y="2984202"/>
            <a:ext cx="1712100" cy="10584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Strategic Plan announced</a:t>
            </a:r>
            <a:endParaRPr sz="1300">
              <a:solidFill>
                <a:schemeClr val="dk2"/>
              </a:solidFill>
            </a:endParaRPr>
          </a:p>
          <a:p>
            <a:pPr marL="0" lvl="0" indent="0" algn="l" rtl="0">
              <a:spcBef>
                <a:spcPts val="0"/>
              </a:spcBef>
              <a:spcAft>
                <a:spcPts val="0"/>
              </a:spcAft>
              <a:buNone/>
            </a:pPr>
            <a:endParaRPr sz="1300">
              <a:solidFill>
                <a:schemeClr val="dk2"/>
              </a:solidFill>
            </a:endParaRPr>
          </a:p>
          <a:p>
            <a:pPr marL="0" lvl="0" indent="0" algn="l" rtl="0">
              <a:spcBef>
                <a:spcPts val="0"/>
              </a:spcBef>
              <a:spcAft>
                <a:spcPts val="0"/>
              </a:spcAft>
              <a:buNone/>
            </a:pPr>
            <a:r>
              <a:rPr lang="en-US" sz="1300">
                <a:solidFill>
                  <a:schemeClr val="dk2"/>
                </a:solidFill>
              </a:rPr>
              <a:t>Two research related initiatives</a:t>
            </a:r>
            <a:endParaRPr sz="1300">
              <a:solidFill>
                <a:schemeClr val="dk2"/>
              </a:solidFill>
            </a:endParaRPr>
          </a:p>
        </p:txBody>
      </p:sp>
      <p:sp>
        <p:nvSpPr>
          <p:cNvPr id="123" name="Google Shape;123;g2b5bbb26389_0_0"/>
          <p:cNvSpPr txBox="1"/>
          <p:nvPr/>
        </p:nvSpPr>
        <p:spPr>
          <a:xfrm>
            <a:off x="1735000" y="2246617"/>
            <a:ext cx="1970700" cy="702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500">
                <a:solidFill>
                  <a:schemeClr val="dk2"/>
                </a:solidFill>
              </a:rPr>
              <a:t>Strategic Planning:</a:t>
            </a:r>
            <a:endParaRPr sz="1500">
              <a:solidFill>
                <a:schemeClr val="dk2"/>
              </a:solidFill>
            </a:endParaRPr>
          </a:p>
          <a:p>
            <a:pPr marL="0" lvl="0" indent="0" algn="l" rtl="0">
              <a:spcBef>
                <a:spcPts val="0"/>
              </a:spcBef>
              <a:spcAft>
                <a:spcPts val="0"/>
              </a:spcAft>
              <a:buNone/>
            </a:pPr>
            <a:r>
              <a:rPr lang="en-US" sz="1500">
                <a:solidFill>
                  <a:schemeClr val="dk2"/>
                </a:solidFill>
              </a:rPr>
              <a:t>Research for Impact </a:t>
            </a:r>
            <a:endParaRPr sz="1500">
              <a:solidFill>
                <a:schemeClr val="dk2"/>
              </a:solidFill>
            </a:endParaRPr>
          </a:p>
        </p:txBody>
      </p:sp>
      <p:sp>
        <p:nvSpPr>
          <p:cNvPr id="124" name="Google Shape;124;g2b5bbb26389_0_0"/>
          <p:cNvSpPr/>
          <p:nvPr/>
        </p:nvSpPr>
        <p:spPr>
          <a:xfrm>
            <a:off x="1491833" y="3033967"/>
            <a:ext cx="78000" cy="69600"/>
          </a:xfrm>
          <a:prstGeom prst="ellipse">
            <a:avLst/>
          </a:prstGeom>
          <a:solidFill>
            <a:schemeClr val="lt2"/>
          </a:solidFill>
          <a:ln w="28575" cap="flat" cmpd="sng">
            <a:solidFill>
              <a:srgbClr val="F2C232"/>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25" name="Google Shape;125;g2b5bbb26389_0_0"/>
          <p:cNvSpPr txBox="1"/>
          <p:nvPr/>
        </p:nvSpPr>
        <p:spPr>
          <a:xfrm>
            <a:off x="9548567" y="5664933"/>
            <a:ext cx="2397900" cy="943200"/>
          </a:xfrm>
          <a:prstGeom prst="rect">
            <a:avLst/>
          </a:prstGeom>
          <a:noFill/>
          <a:ln>
            <a:noFill/>
          </a:ln>
        </p:spPr>
        <p:txBody>
          <a:bodyPr spcFirstLastPara="1" wrap="square" lIns="121900" tIns="121900" rIns="121900" bIns="121900" anchor="t" anchorCtr="0">
            <a:noAutofit/>
          </a:bodyPr>
          <a:lstStyle/>
          <a:p>
            <a:pPr marL="609600" lvl="0" indent="-387350" algn="l" rtl="0">
              <a:spcBef>
                <a:spcPts val="0"/>
              </a:spcBef>
              <a:spcAft>
                <a:spcPts val="0"/>
              </a:spcAft>
              <a:buClr>
                <a:schemeClr val="dk2"/>
              </a:buClr>
              <a:buSzPts val="1300"/>
              <a:buChar char="●"/>
            </a:pPr>
            <a:r>
              <a:rPr lang="en-US" sz="1300">
                <a:solidFill>
                  <a:schemeClr val="dk2"/>
                </a:solidFill>
              </a:rPr>
              <a:t>Faculty groups</a:t>
            </a:r>
            <a:endParaRPr sz="1300">
              <a:solidFill>
                <a:schemeClr val="dk2"/>
              </a:solidFill>
            </a:endParaRPr>
          </a:p>
          <a:p>
            <a:pPr marL="609600" lvl="0" indent="-387350" algn="l" rtl="0">
              <a:spcBef>
                <a:spcPts val="0"/>
              </a:spcBef>
              <a:spcAft>
                <a:spcPts val="0"/>
              </a:spcAft>
              <a:buClr>
                <a:schemeClr val="dk2"/>
              </a:buClr>
              <a:buSzPts val="1300"/>
              <a:buChar char="●"/>
            </a:pPr>
            <a:r>
              <a:rPr lang="en-US" sz="1300">
                <a:solidFill>
                  <a:schemeClr val="dk2"/>
                </a:solidFill>
              </a:rPr>
              <a:t>Research for Impact working group</a:t>
            </a:r>
            <a:endParaRPr sz="1300">
              <a:solidFill>
                <a:schemeClr val="dk2"/>
              </a:solidFill>
            </a:endParaRPr>
          </a:p>
          <a:p>
            <a:pPr marL="609600" lvl="0" indent="-387350" algn="l" rtl="0">
              <a:spcBef>
                <a:spcPts val="0"/>
              </a:spcBef>
              <a:spcAft>
                <a:spcPts val="0"/>
              </a:spcAft>
              <a:buClr>
                <a:schemeClr val="dk2"/>
              </a:buClr>
              <a:buSzPts val="1300"/>
              <a:buChar char="●"/>
            </a:pPr>
            <a:r>
              <a:rPr lang="en-US" sz="1300">
                <a:solidFill>
                  <a:schemeClr val="dk2"/>
                </a:solidFill>
              </a:rPr>
              <a:t>Kate Bullard</a:t>
            </a:r>
            <a:endParaRPr sz="1300">
              <a:solidFill>
                <a:schemeClr val="dk2"/>
              </a:solidFill>
            </a:endParaRPr>
          </a:p>
        </p:txBody>
      </p:sp>
      <p:sp>
        <p:nvSpPr>
          <p:cNvPr id="126" name="Google Shape;126;g2b5bbb26389_0_0"/>
          <p:cNvSpPr/>
          <p:nvPr/>
        </p:nvSpPr>
        <p:spPr>
          <a:xfrm>
            <a:off x="9943433" y="2949433"/>
            <a:ext cx="78000" cy="69600"/>
          </a:xfrm>
          <a:prstGeom prst="ellipse">
            <a:avLst/>
          </a:prstGeom>
          <a:solidFill>
            <a:schemeClr val="lt2"/>
          </a:solidFill>
          <a:ln w="28575" cap="flat" cmpd="sng">
            <a:solidFill>
              <a:srgbClr val="F2C232"/>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b5bbb26389_0_82"/>
          <p:cNvSpPr txBox="1">
            <a:spLocks noGrp="1"/>
          </p:cNvSpPr>
          <p:nvPr>
            <p:ph type="body" idx="1"/>
          </p:nvPr>
        </p:nvSpPr>
        <p:spPr>
          <a:xfrm>
            <a:off x="640067" y="1337967"/>
            <a:ext cx="5850900" cy="5018400"/>
          </a:xfrm>
          <a:prstGeom prst="rect">
            <a:avLst/>
          </a:prstGeom>
          <a:solidFill>
            <a:schemeClr val="lt1"/>
          </a:solidFill>
          <a:ln w="28575" cap="flat" cmpd="sng">
            <a:solidFill>
              <a:srgbClr val="6C4226"/>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lnSpcReduction="20000"/>
          </a:bodyPr>
          <a:lstStyle/>
          <a:p>
            <a:pPr marL="0" lvl="0" indent="0" algn="l" rtl="0">
              <a:lnSpc>
                <a:spcPct val="115000"/>
              </a:lnSpc>
              <a:spcBef>
                <a:spcPts val="0"/>
              </a:spcBef>
              <a:spcAft>
                <a:spcPts val="0"/>
              </a:spcAft>
              <a:buClr>
                <a:schemeClr val="dk1"/>
              </a:buClr>
              <a:buSzPts val="1100"/>
              <a:buNone/>
            </a:pPr>
            <a:endParaRPr sz="500" b="1">
              <a:solidFill>
                <a:srgbClr val="6C4226"/>
              </a:solidFill>
              <a:latin typeface="Proxima Nova"/>
              <a:ea typeface="Proxima Nova"/>
              <a:cs typeface="Proxima Nova"/>
              <a:sym typeface="Proxima Nova"/>
            </a:endParaRPr>
          </a:p>
          <a:p>
            <a:pPr marL="0" lvl="0" indent="0" algn="l" rtl="0">
              <a:lnSpc>
                <a:spcPct val="115000"/>
              </a:lnSpc>
              <a:spcBef>
                <a:spcPts val="0"/>
              </a:spcBef>
              <a:spcAft>
                <a:spcPts val="0"/>
              </a:spcAft>
              <a:buClr>
                <a:schemeClr val="dk1"/>
              </a:buClr>
              <a:buSzPts val="1100"/>
              <a:buNone/>
            </a:pPr>
            <a:r>
              <a:rPr lang="en-US" sz="2800" b="1">
                <a:solidFill>
                  <a:srgbClr val="6C4226"/>
                </a:solidFill>
                <a:latin typeface="Proxima Nova"/>
                <a:ea typeface="Proxima Nova"/>
                <a:cs typeface="Proxima Nova"/>
                <a:sym typeface="Proxima Nova"/>
              </a:rPr>
              <a:t>Establish New </a:t>
            </a:r>
            <a:br>
              <a:rPr lang="en-US" sz="2800" b="1">
                <a:solidFill>
                  <a:srgbClr val="6C4226"/>
                </a:solidFill>
                <a:latin typeface="Proxima Nova"/>
                <a:ea typeface="Proxima Nova"/>
                <a:cs typeface="Proxima Nova"/>
                <a:sym typeface="Proxima Nova"/>
              </a:rPr>
            </a:br>
            <a:r>
              <a:rPr lang="en-US" sz="2800" b="1">
                <a:solidFill>
                  <a:srgbClr val="6C4226"/>
                </a:solidFill>
                <a:latin typeface="Proxima Nova"/>
                <a:ea typeface="Proxima Nova"/>
                <a:cs typeface="Proxima Nova"/>
                <a:sym typeface="Proxima Nova"/>
              </a:rPr>
              <a:t>University Research Centers</a:t>
            </a:r>
            <a:br>
              <a:rPr lang="en-US" sz="2800" b="1">
                <a:solidFill>
                  <a:srgbClr val="6C4226"/>
                </a:solidFill>
                <a:latin typeface="Proxima Nova"/>
                <a:ea typeface="Proxima Nova"/>
                <a:cs typeface="Proxima Nova"/>
                <a:sym typeface="Proxima Nova"/>
              </a:rPr>
            </a:br>
            <a:endParaRPr sz="2700" b="1">
              <a:solidFill>
                <a:srgbClr val="6C4226"/>
              </a:solidFill>
              <a:latin typeface="Proxima Nova"/>
              <a:ea typeface="Proxima Nova"/>
              <a:cs typeface="Proxima Nova"/>
              <a:sym typeface="Proxima Nova"/>
            </a:endParaRPr>
          </a:p>
          <a:p>
            <a:pPr marL="0" lvl="0" indent="0" algn="l" rtl="0">
              <a:lnSpc>
                <a:spcPct val="115000"/>
              </a:lnSpc>
              <a:spcBef>
                <a:spcPts val="0"/>
              </a:spcBef>
              <a:spcAft>
                <a:spcPts val="0"/>
              </a:spcAft>
              <a:buClr>
                <a:schemeClr val="dk1"/>
              </a:buClr>
              <a:buSzPts val="1100"/>
              <a:buNone/>
            </a:pPr>
            <a:r>
              <a:rPr lang="en-US" sz="2700" b="1">
                <a:solidFill>
                  <a:srgbClr val="6C4226"/>
                </a:solidFill>
                <a:latin typeface="Proxima Nova"/>
                <a:ea typeface="Proxima Nova"/>
                <a:cs typeface="Proxima Nova"/>
                <a:sym typeface="Proxima Nova"/>
              </a:rPr>
              <a:t>Focus Areas: </a:t>
            </a:r>
            <a:endParaRPr sz="2700" b="1">
              <a:solidFill>
                <a:srgbClr val="6C4226"/>
              </a:solidFill>
              <a:latin typeface="Proxima Nova"/>
              <a:ea typeface="Proxima Nova"/>
              <a:cs typeface="Proxima Nova"/>
              <a:sym typeface="Proxima Nova"/>
            </a:endParaRPr>
          </a:p>
          <a:p>
            <a:pPr marL="609600" lvl="0" indent="-463550" algn="l" rtl="0">
              <a:lnSpc>
                <a:spcPct val="115000"/>
              </a:lnSpc>
              <a:spcBef>
                <a:spcPts val="0"/>
              </a:spcBef>
              <a:spcAft>
                <a:spcPts val="0"/>
              </a:spcAft>
              <a:buClr>
                <a:srgbClr val="6C4226"/>
              </a:buClr>
              <a:buSzPts val="1900"/>
              <a:buFont typeface="Proxima Nova"/>
              <a:buChar char="●"/>
            </a:pPr>
            <a:r>
              <a:rPr lang="en-US" sz="2500">
                <a:solidFill>
                  <a:srgbClr val="6C4226"/>
                </a:solidFill>
                <a:latin typeface="Proxima Nova"/>
                <a:ea typeface="Proxima Nova"/>
                <a:cs typeface="Proxima Nova"/>
                <a:sym typeface="Proxima Nova"/>
              </a:rPr>
              <a:t>Assessing and improving health by working outside of healthcare settings </a:t>
            </a:r>
            <a:endParaRPr sz="2500">
              <a:solidFill>
                <a:srgbClr val="6C4226"/>
              </a:solidFill>
              <a:latin typeface="Proxima Nova"/>
              <a:ea typeface="Proxima Nova"/>
              <a:cs typeface="Proxima Nova"/>
              <a:sym typeface="Proxima Nova"/>
            </a:endParaRPr>
          </a:p>
          <a:p>
            <a:pPr marL="609600" lvl="0" indent="-463550" algn="l" rtl="0">
              <a:lnSpc>
                <a:spcPct val="115000"/>
              </a:lnSpc>
              <a:spcBef>
                <a:spcPts val="0"/>
              </a:spcBef>
              <a:spcAft>
                <a:spcPts val="0"/>
              </a:spcAft>
              <a:buClr>
                <a:srgbClr val="6C4226"/>
              </a:buClr>
              <a:buSzPts val="1900"/>
              <a:buFont typeface="Proxima Nova"/>
              <a:buChar char="●"/>
            </a:pPr>
            <a:r>
              <a:rPr lang="en-US" sz="2500">
                <a:solidFill>
                  <a:srgbClr val="6C4226"/>
                </a:solidFill>
                <a:latin typeface="Proxima Nova"/>
                <a:ea typeface="Proxima Nova"/>
                <a:cs typeface="Proxima Nova"/>
                <a:sym typeface="Proxima Nova"/>
              </a:rPr>
              <a:t>Interdisciplinary research and creative work to understand conflict and change</a:t>
            </a:r>
            <a:endParaRPr sz="2500" u="sng">
              <a:solidFill>
                <a:srgbClr val="6C4226"/>
              </a:solidFill>
              <a:latin typeface="Proxima Nova"/>
              <a:ea typeface="Proxima Nova"/>
              <a:cs typeface="Proxima Nova"/>
              <a:sym typeface="Proxima Nova"/>
            </a:endParaRPr>
          </a:p>
          <a:p>
            <a:pPr marL="609600" lvl="0" indent="-463550" algn="l" rtl="0">
              <a:lnSpc>
                <a:spcPct val="115000"/>
              </a:lnSpc>
              <a:spcBef>
                <a:spcPts val="0"/>
              </a:spcBef>
              <a:spcAft>
                <a:spcPts val="0"/>
              </a:spcAft>
              <a:buClr>
                <a:srgbClr val="6C4226"/>
              </a:buClr>
              <a:buSzPts val="1900"/>
              <a:buFont typeface="Proxima Nova"/>
              <a:buChar char="●"/>
            </a:pPr>
            <a:r>
              <a:rPr lang="en-US" sz="2500">
                <a:solidFill>
                  <a:srgbClr val="6C4226"/>
                </a:solidFill>
                <a:latin typeface="Proxima Nova"/>
                <a:ea typeface="Proxima Nova"/>
                <a:cs typeface="Proxima Nova"/>
                <a:sym typeface="Proxima Nova"/>
              </a:rPr>
              <a:t>Innovation for sustainable and resilient infrastructure and communities</a:t>
            </a:r>
            <a:endParaRPr sz="3900">
              <a:solidFill>
                <a:srgbClr val="6C4226"/>
              </a:solidFill>
              <a:latin typeface="Proxima Nova"/>
              <a:ea typeface="Proxima Nova"/>
              <a:cs typeface="Proxima Nova"/>
              <a:sym typeface="Proxima Nova"/>
            </a:endParaRPr>
          </a:p>
        </p:txBody>
      </p:sp>
      <p:sp>
        <p:nvSpPr>
          <p:cNvPr id="132" name="Google Shape;132;g2b5bbb26389_0_82"/>
          <p:cNvSpPr txBox="1">
            <a:spLocks noGrp="1"/>
          </p:cNvSpPr>
          <p:nvPr>
            <p:ph type="sldNum" idx="12"/>
          </p:nvPr>
        </p:nvSpPr>
        <p:spPr>
          <a:xfrm>
            <a:off x="11480800" y="8475133"/>
            <a:ext cx="3657600" cy="486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
        <p:nvSpPr>
          <p:cNvPr id="133" name="Google Shape;133;g2b5bbb26389_0_82"/>
          <p:cNvSpPr txBox="1"/>
          <p:nvPr/>
        </p:nvSpPr>
        <p:spPr>
          <a:xfrm>
            <a:off x="7187400" y="1716033"/>
            <a:ext cx="4166400" cy="4248300"/>
          </a:xfrm>
          <a:prstGeom prst="rect">
            <a:avLst/>
          </a:prstGeom>
          <a:solidFill>
            <a:srgbClr val="FDE320"/>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121900" tIns="121900" rIns="121900" bIns="121900" anchor="t" anchorCtr="0">
            <a:spAutoFit/>
          </a:bodyPr>
          <a:lstStyle/>
          <a:p>
            <a:pPr marL="0" lvl="0" indent="0" algn="l" rtl="0">
              <a:spcBef>
                <a:spcPts val="0"/>
              </a:spcBef>
              <a:spcAft>
                <a:spcPts val="0"/>
              </a:spcAft>
              <a:buNone/>
            </a:pPr>
            <a:r>
              <a:rPr lang="en-US" sz="2600">
                <a:solidFill>
                  <a:srgbClr val="562100"/>
                </a:solidFill>
                <a:latin typeface="Proxima Nova"/>
                <a:ea typeface="Proxima Nova"/>
                <a:cs typeface="Proxima Nova"/>
                <a:sym typeface="Proxima Nova"/>
              </a:rPr>
              <a:t>Key investments: </a:t>
            </a:r>
            <a:br>
              <a:rPr lang="en-US" sz="2600">
                <a:solidFill>
                  <a:srgbClr val="562100"/>
                </a:solidFill>
                <a:latin typeface="Proxima Nova"/>
                <a:ea typeface="Proxima Nova"/>
                <a:cs typeface="Proxima Nova"/>
                <a:sym typeface="Proxima Nova"/>
              </a:rPr>
            </a:br>
            <a:r>
              <a:rPr lang="en-US" sz="2600">
                <a:solidFill>
                  <a:srgbClr val="562100"/>
                </a:solidFill>
                <a:latin typeface="Proxima Nova"/>
                <a:ea typeface="Proxima Nova"/>
                <a:cs typeface="Proxima Nova"/>
                <a:sym typeface="Proxima Nova"/>
              </a:rPr>
              <a:t>faculty hires, facilities renovation &amp; construction, and support for the development of large grant proposals. </a:t>
            </a:r>
            <a:br>
              <a:rPr lang="en-US" sz="2600">
                <a:solidFill>
                  <a:srgbClr val="562100"/>
                </a:solidFill>
                <a:latin typeface="Proxima Nova"/>
                <a:ea typeface="Proxima Nova"/>
                <a:cs typeface="Proxima Nova"/>
                <a:sym typeface="Proxima Nova"/>
              </a:rPr>
            </a:br>
            <a:endParaRPr sz="2600">
              <a:solidFill>
                <a:srgbClr val="562100"/>
              </a:solidFill>
              <a:latin typeface="Proxima Nova"/>
              <a:ea typeface="Proxima Nova"/>
              <a:cs typeface="Proxima Nova"/>
              <a:sym typeface="Proxima Nova"/>
            </a:endParaRPr>
          </a:p>
          <a:p>
            <a:pPr marL="0" lvl="0" indent="0" algn="l" rtl="0">
              <a:spcBef>
                <a:spcPts val="0"/>
              </a:spcBef>
              <a:spcAft>
                <a:spcPts val="0"/>
              </a:spcAft>
              <a:buNone/>
            </a:pPr>
            <a:r>
              <a:rPr lang="en-US" sz="2600" b="1" i="1">
                <a:solidFill>
                  <a:srgbClr val="562100"/>
                </a:solidFill>
                <a:latin typeface="Proxima Nova"/>
                <a:ea typeface="Proxima Nova"/>
                <a:cs typeface="Proxima Nova"/>
                <a:sym typeface="Proxima Nova"/>
              </a:rPr>
              <a:t>We aim to double our research output within 10 years.</a:t>
            </a:r>
            <a:endParaRPr sz="2100" b="1" i="1">
              <a:solidFill>
                <a:srgbClr val="562100"/>
              </a:solidFill>
              <a:latin typeface="Proxima Nova"/>
              <a:ea typeface="Proxima Nova"/>
              <a:cs typeface="Proxima Nova"/>
              <a:sym typeface="Proxima Nova"/>
            </a:endParaRPr>
          </a:p>
        </p:txBody>
      </p:sp>
      <p:sp>
        <p:nvSpPr>
          <p:cNvPr id="134" name="Google Shape;134;g2b5bbb26389_0_82"/>
          <p:cNvSpPr/>
          <p:nvPr/>
        </p:nvSpPr>
        <p:spPr>
          <a:xfrm>
            <a:off x="-162633" y="101600"/>
            <a:ext cx="88593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lnSpc>
                <a:spcPct val="115000"/>
              </a:lnSpc>
              <a:spcBef>
                <a:spcPts val="0"/>
              </a:spcBef>
              <a:spcAft>
                <a:spcPts val="0"/>
              </a:spcAft>
              <a:buClr>
                <a:schemeClr val="dk1"/>
              </a:buClr>
              <a:buSzPts val="1100"/>
              <a:buFont typeface="Arial"/>
              <a:buNone/>
            </a:pPr>
            <a:r>
              <a:rPr lang="en-US" sz="3200">
                <a:solidFill>
                  <a:srgbClr val="6A4427"/>
                </a:solidFill>
                <a:latin typeface="Proxima Nova Extrabold"/>
                <a:ea typeface="Proxima Nova Extrabold"/>
                <a:cs typeface="Proxima Nova Extrabold"/>
                <a:sym typeface="Proxima Nova Extrabold"/>
              </a:rPr>
              <a:t> Invest in Strategic Interdisciplinary Research</a:t>
            </a:r>
            <a:endParaRPr sz="2300">
              <a:solidFill>
                <a:srgbClr val="6A4427"/>
              </a:solidFill>
              <a:latin typeface="Proxima Nova Extrabold"/>
              <a:ea typeface="Proxima Nova Extrabold"/>
              <a:cs typeface="Proxima Nova Extrabold"/>
              <a:sym typeface="Proxima Nova Extra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b5bbb26389_0_140"/>
          <p:cNvSpPr txBox="1">
            <a:spLocks noGrp="1"/>
          </p:cNvSpPr>
          <p:nvPr>
            <p:ph type="body" idx="1"/>
          </p:nvPr>
        </p:nvSpPr>
        <p:spPr>
          <a:xfrm>
            <a:off x="409267" y="1328833"/>
            <a:ext cx="5622000" cy="2687100"/>
          </a:xfrm>
          <a:prstGeom prst="rect">
            <a:avLst/>
          </a:prstGeom>
          <a:solidFill>
            <a:srgbClr val="6C4226"/>
          </a:solidFill>
          <a:effectLst>
            <a:outerShdw blurRad="57150" dist="19050" dir="5400000" algn="bl" rotWithShape="0">
              <a:srgbClr val="000000">
                <a:alpha val="50000"/>
              </a:srgbClr>
            </a:outerShdw>
          </a:effectLst>
        </p:spPr>
        <p:txBody>
          <a:bodyPr spcFirstLastPara="1" wrap="square" lIns="91425" tIns="45700" rIns="91425" bIns="45700" anchor="t" anchorCtr="0">
            <a:normAutofit lnSpcReduction="10000"/>
          </a:bodyPr>
          <a:lstStyle/>
          <a:p>
            <a:pPr marL="609600" lvl="0" indent="0" algn="l" rtl="0">
              <a:spcBef>
                <a:spcPts val="1000"/>
              </a:spcBef>
              <a:spcAft>
                <a:spcPts val="0"/>
              </a:spcAft>
              <a:buNone/>
            </a:pPr>
            <a:r>
              <a:rPr lang="en-US" sz="2000" b="1">
                <a:solidFill>
                  <a:schemeClr val="lt1"/>
                </a:solidFill>
                <a:latin typeface="Proxima Nova"/>
                <a:ea typeface="Proxima Nova"/>
                <a:cs typeface="Proxima Nova"/>
                <a:sym typeface="Proxima Nova"/>
              </a:rPr>
              <a:t>Opportunities for Research Leadership</a:t>
            </a:r>
            <a:endParaRPr sz="2000" b="1">
              <a:solidFill>
                <a:schemeClr val="lt1"/>
              </a:solidFill>
              <a:latin typeface="Proxima Nova"/>
              <a:ea typeface="Proxima Nova"/>
              <a:cs typeface="Proxima Nova"/>
              <a:sym typeface="Proxima Nova"/>
            </a:endParaRPr>
          </a:p>
          <a:p>
            <a:pPr marL="0" lvl="0" indent="0" algn="l" rtl="0">
              <a:spcBef>
                <a:spcPts val="1000"/>
              </a:spcBef>
              <a:spcAft>
                <a:spcPts val="0"/>
              </a:spcAft>
              <a:buNone/>
            </a:pPr>
            <a:endParaRPr sz="1300" b="1">
              <a:solidFill>
                <a:schemeClr val="lt1"/>
              </a:solidFill>
              <a:latin typeface="Proxima Nova"/>
              <a:ea typeface="Proxima Nova"/>
              <a:cs typeface="Proxima Nova"/>
              <a:sym typeface="Proxima Nova"/>
            </a:endParaRPr>
          </a:p>
          <a:p>
            <a:pPr marL="0" lvl="0" indent="0" algn="l" rtl="0">
              <a:spcBef>
                <a:spcPts val="1000"/>
              </a:spcBef>
              <a:spcAft>
                <a:spcPts val="0"/>
              </a:spcAft>
              <a:buNone/>
            </a:pPr>
            <a:r>
              <a:rPr lang="en-US" sz="1700" b="1">
                <a:solidFill>
                  <a:schemeClr val="lt1"/>
                </a:solidFill>
                <a:latin typeface="Proxima Nova"/>
                <a:ea typeface="Proxima Nova"/>
                <a:cs typeface="Proxima Nova"/>
                <a:sym typeface="Proxima Nova"/>
              </a:rPr>
              <a:t>Selection Rubric:</a:t>
            </a:r>
            <a:endParaRPr sz="1700" b="1">
              <a:solidFill>
                <a:schemeClr val="lt1"/>
              </a:solidFill>
              <a:latin typeface="Proxima Nova"/>
              <a:ea typeface="Proxima Nova"/>
              <a:cs typeface="Proxima Nova"/>
              <a:sym typeface="Proxima Nova"/>
            </a:endParaRPr>
          </a:p>
          <a:p>
            <a:pPr marL="609600" lvl="0" indent="-412750" algn="l" rtl="0">
              <a:spcBef>
                <a:spcPts val="1000"/>
              </a:spcBef>
              <a:spcAft>
                <a:spcPts val="0"/>
              </a:spcAft>
              <a:buClr>
                <a:schemeClr val="lt1"/>
              </a:buClr>
              <a:buSzPts val="1700"/>
              <a:buFont typeface="Proxima Nova"/>
              <a:buAutoNum type="arabicParenR"/>
            </a:pPr>
            <a:r>
              <a:rPr lang="en-US" sz="1700" b="1">
                <a:solidFill>
                  <a:schemeClr val="lt1"/>
                </a:solidFill>
                <a:latin typeface="Proxima Nova"/>
                <a:ea typeface="Proxima Nova"/>
                <a:cs typeface="Proxima Nova"/>
                <a:sym typeface="Proxima Nova"/>
              </a:rPr>
              <a:t>Importance of the work </a:t>
            </a:r>
            <a:endParaRPr sz="1700" b="1">
              <a:solidFill>
                <a:schemeClr val="lt1"/>
              </a:solidFill>
              <a:latin typeface="Proxima Nova"/>
              <a:ea typeface="Proxima Nova"/>
              <a:cs typeface="Proxima Nova"/>
              <a:sym typeface="Proxima Nova"/>
            </a:endParaRPr>
          </a:p>
          <a:p>
            <a:pPr marL="609600" lvl="0" indent="-412750" algn="l" rtl="0">
              <a:spcBef>
                <a:spcPts val="1000"/>
              </a:spcBef>
              <a:spcAft>
                <a:spcPts val="0"/>
              </a:spcAft>
              <a:buClr>
                <a:schemeClr val="lt1"/>
              </a:buClr>
              <a:buSzPts val="1700"/>
              <a:buFont typeface="Proxima Nova"/>
              <a:buAutoNum type="arabicParenR"/>
            </a:pPr>
            <a:r>
              <a:rPr lang="en-US" sz="1700" b="1">
                <a:solidFill>
                  <a:schemeClr val="lt1"/>
                </a:solidFill>
                <a:latin typeface="Proxima Nova"/>
                <a:ea typeface="Proxima Nova"/>
                <a:cs typeface="Proxima Nova"/>
                <a:sym typeface="Proxima Nova"/>
              </a:rPr>
              <a:t>Innovative nature of the work</a:t>
            </a:r>
            <a:endParaRPr sz="1700" b="1">
              <a:solidFill>
                <a:schemeClr val="lt1"/>
              </a:solidFill>
              <a:latin typeface="Proxima Nova"/>
              <a:ea typeface="Proxima Nova"/>
              <a:cs typeface="Proxima Nova"/>
              <a:sym typeface="Proxima Nova"/>
            </a:endParaRPr>
          </a:p>
          <a:p>
            <a:pPr marL="609600" lvl="0" indent="-412750" algn="l" rtl="0">
              <a:spcBef>
                <a:spcPts val="1000"/>
              </a:spcBef>
              <a:spcAft>
                <a:spcPts val="0"/>
              </a:spcAft>
              <a:buClr>
                <a:schemeClr val="lt1"/>
              </a:buClr>
              <a:buSzPts val="1700"/>
              <a:buFont typeface="Proxima Nova"/>
              <a:buAutoNum type="arabicParenR"/>
            </a:pPr>
            <a:r>
              <a:rPr lang="en-US" sz="1700" b="1">
                <a:solidFill>
                  <a:schemeClr val="lt1"/>
                </a:solidFill>
                <a:latin typeface="Proxima Nova"/>
                <a:ea typeface="Proxima Nova"/>
                <a:cs typeface="Proxima Nova"/>
                <a:sym typeface="Proxima Nova"/>
              </a:rPr>
              <a:t>Alignment with Lehigh’s expertise</a:t>
            </a:r>
            <a:endParaRPr sz="1700" b="1">
              <a:solidFill>
                <a:schemeClr val="lt1"/>
              </a:solidFill>
              <a:latin typeface="Proxima Nova"/>
              <a:ea typeface="Proxima Nova"/>
              <a:cs typeface="Proxima Nova"/>
              <a:sym typeface="Proxima Nova"/>
            </a:endParaRPr>
          </a:p>
          <a:p>
            <a:pPr marL="609600" lvl="0" indent="-412750" algn="l" rtl="0">
              <a:spcBef>
                <a:spcPts val="1000"/>
              </a:spcBef>
              <a:spcAft>
                <a:spcPts val="0"/>
              </a:spcAft>
              <a:buClr>
                <a:schemeClr val="lt1"/>
              </a:buClr>
              <a:buSzPts val="1700"/>
              <a:buFont typeface="Proxima Nova"/>
              <a:buAutoNum type="arabicParenR"/>
            </a:pPr>
            <a:r>
              <a:rPr lang="en-US" sz="1700" b="1">
                <a:solidFill>
                  <a:schemeClr val="lt1"/>
                </a:solidFill>
                <a:latin typeface="Proxima Nova"/>
                <a:ea typeface="Proxima Nova"/>
                <a:cs typeface="Proxima Nova"/>
                <a:sym typeface="Proxima Nova"/>
              </a:rPr>
              <a:t>Capacity to build depth and gain distinction</a:t>
            </a:r>
            <a:endParaRPr sz="1700" b="1">
              <a:solidFill>
                <a:schemeClr val="lt1"/>
              </a:solidFill>
              <a:latin typeface="Proxima Nova"/>
              <a:ea typeface="Proxima Nova"/>
              <a:cs typeface="Proxima Nova"/>
              <a:sym typeface="Proxima Nova"/>
            </a:endParaRPr>
          </a:p>
          <a:p>
            <a:pPr marL="609600" lvl="0" indent="-412750" algn="l" rtl="0">
              <a:spcBef>
                <a:spcPts val="1000"/>
              </a:spcBef>
              <a:spcAft>
                <a:spcPts val="0"/>
              </a:spcAft>
              <a:buClr>
                <a:schemeClr val="lt1"/>
              </a:buClr>
              <a:buSzPts val="1700"/>
              <a:buFont typeface="Proxima Nova"/>
              <a:buAutoNum type="arabicParenR"/>
            </a:pPr>
            <a:r>
              <a:rPr lang="en-US" sz="1700" b="1">
                <a:solidFill>
                  <a:schemeClr val="lt1"/>
                </a:solidFill>
                <a:latin typeface="Proxima Nova"/>
                <a:ea typeface="Proxima Nova"/>
                <a:cs typeface="Proxima Nova"/>
                <a:sym typeface="Proxima Nova"/>
              </a:rPr>
              <a:t>Sustainability of the work</a:t>
            </a:r>
            <a:endParaRPr sz="1700" b="1">
              <a:solidFill>
                <a:schemeClr val="lt1"/>
              </a:solidFill>
              <a:latin typeface="Proxima Nova"/>
              <a:ea typeface="Proxima Nova"/>
              <a:cs typeface="Proxima Nova"/>
              <a:sym typeface="Proxima Nova"/>
            </a:endParaRPr>
          </a:p>
        </p:txBody>
      </p:sp>
      <p:sp>
        <p:nvSpPr>
          <p:cNvPr id="140" name="Google Shape;140;g2b5bbb26389_0_140"/>
          <p:cNvSpPr txBox="1">
            <a:spLocks noGrp="1"/>
          </p:cNvSpPr>
          <p:nvPr>
            <p:ph type="body" idx="2"/>
          </p:nvPr>
        </p:nvSpPr>
        <p:spPr>
          <a:xfrm>
            <a:off x="7155100" y="1636783"/>
            <a:ext cx="5811600" cy="2098800"/>
          </a:xfrm>
          <a:prstGeom prst="rect">
            <a:avLst/>
          </a:prstGeom>
        </p:spPr>
        <p:txBody>
          <a:bodyPr spcFirstLastPara="1" wrap="square" lIns="91425" tIns="45700" rIns="91425" bIns="45700" anchor="t" anchorCtr="0">
            <a:noAutofit/>
          </a:bodyPr>
          <a:lstStyle/>
          <a:p>
            <a:pPr marL="0" lvl="0" indent="0" algn="l" rtl="0">
              <a:lnSpc>
                <a:spcPct val="95000"/>
              </a:lnSpc>
              <a:spcBef>
                <a:spcPts val="1000"/>
              </a:spcBef>
              <a:spcAft>
                <a:spcPts val="0"/>
              </a:spcAft>
              <a:buSzPts val="900"/>
              <a:buNone/>
            </a:pPr>
            <a:r>
              <a:rPr lang="en-US" sz="2800">
                <a:solidFill>
                  <a:srgbClr val="6C4226"/>
                </a:solidFill>
                <a:latin typeface="Proxima Nova Extrabold"/>
                <a:ea typeface="Proxima Nova Extrabold"/>
                <a:cs typeface="Proxima Nova Extrabold"/>
                <a:sym typeface="Proxima Nova Extrabold"/>
              </a:rPr>
              <a:t>17</a:t>
            </a:r>
            <a:r>
              <a:rPr lang="en-US" sz="2800" b="1">
                <a:solidFill>
                  <a:srgbClr val="6C4226"/>
                </a:solidFill>
              </a:rPr>
              <a:t> </a:t>
            </a:r>
            <a:r>
              <a:rPr lang="en-US" sz="1600"/>
              <a:t>letters of intent</a:t>
            </a:r>
            <a:endParaRPr sz="1600"/>
          </a:p>
          <a:p>
            <a:pPr marL="0" lvl="0" indent="0" algn="l" rtl="0">
              <a:lnSpc>
                <a:spcPct val="95000"/>
              </a:lnSpc>
              <a:spcBef>
                <a:spcPts val="1000"/>
              </a:spcBef>
              <a:spcAft>
                <a:spcPts val="0"/>
              </a:spcAft>
              <a:buSzPts val="900"/>
              <a:buNone/>
            </a:pPr>
            <a:r>
              <a:rPr lang="en-US" sz="3000">
                <a:solidFill>
                  <a:srgbClr val="6C4226"/>
                </a:solidFill>
                <a:latin typeface="Proxima Nova Extrabold"/>
                <a:ea typeface="Proxima Nova Extrabold"/>
                <a:cs typeface="Proxima Nova Extrabold"/>
                <a:sym typeface="Proxima Nova Extrabold"/>
              </a:rPr>
              <a:t>11</a:t>
            </a:r>
            <a:r>
              <a:rPr lang="en-US" sz="1600"/>
              <a:t> submissions</a:t>
            </a:r>
            <a:r>
              <a:rPr lang="en-US" sz="1300"/>
              <a:t> (2 combined)</a:t>
            </a:r>
            <a:endParaRPr sz="1300"/>
          </a:p>
          <a:p>
            <a:pPr marL="0" lvl="0" indent="0" algn="l" rtl="0">
              <a:lnSpc>
                <a:spcPct val="95000"/>
              </a:lnSpc>
              <a:spcBef>
                <a:spcPts val="1000"/>
              </a:spcBef>
              <a:spcAft>
                <a:spcPts val="0"/>
              </a:spcAft>
              <a:buSzPts val="900"/>
              <a:buNone/>
            </a:pPr>
            <a:r>
              <a:rPr lang="en-US" sz="2000"/>
              <a:t>Consistency and Consensus</a:t>
            </a:r>
            <a:endParaRPr sz="2000"/>
          </a:p>
          <a:p>
            <a:pPr marL="0" lvl="0" indent="609600" algn="l" rtl="0">
              <a:lnSpc>
                <a:spcPct val="95000"/>
              </a:lnSpc>
              <a:spcBef>
                <a:spcPts val="1000"/>
              </a:spcBef>
              <a:spcAft>
                <a:spcPts val="0"/>
              </a:spcAft>
              <a:buClr>
                <a:schemeClr val="dk1"/>
              </a:buClr>
              <a:buSzPts val="900"/>
              <a:buFont typeface="Arial"/>
              <a:buNone/>
            </a:pPr>
            <a:endParaRPr sz="1600"/>
          </a:p>
        </p:txBody>
      </p:sp>
      <p:sp>
        <p:nvSpPr>
          <p:cNvPr id="141" name="Google Shape;141;g2b5bbb26389_0_140"/>
          <p:cNvSpPr/>
          <p:nvPr/>
        </p:nvSpPr>
        <p:spPr>
          <a:xfrm>
            <a:off x="-162633" y="101600"/>
            <a:ext cx="63288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2" name="Google Shape;142;g2b5bbb26389_0_140"/>
          <p:cNvSpPr txBox="1"/>
          <p:nvPr/>
        </p:nvSpPr>
        <p:spPr>
          <a:xfrm>
            <a:off x="214367" y="55400"/>
            <a:ext cx="61659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Process &amp; status - II</a:t>
            </a:r>
            <a:endParaRPr sz="4000">
              <a:solidFill>
                <a:srgbClr val="6C4226"/>
              </a:solidFill>
              <a:latin typeface="Proxima Nova Extrabold"/>
              <a:ea typeface="Proxima Nova Extrabold"/>
              <a:cs typeface="Proxima Nova Extrabold"/>
              <a:sym typeface="Proxima Nova Extrabold"/>
            </a:endParaRPr>
          </a:p>
        </p:txBody>
      </p:sp>
      <p:cxnSp>
        <p:nvCxnSpPr>
          <p:cNvPr id="143" name="Google Shape;143;g2b5bbb26389_0_140"/>
          <p:cNvCxnSpPr/>
          <p:nvPr/>
        </p:nvCxnSpPr>
        <p:spPr>
          <a:xfrm rot="10800000" flipH="1">
            <a:off x="428833" y="5385217"/>
            <a:ext cx="11493900" cy="57300"/>
          </a:xfrm>
          <a:prstGeom prst="straightConnector1">
            <a:avLst/>
          </a:prstGeom>
          <a:noFill/>
          <a:ln w="28575" cap="flat" cmpd="sng">
            <a:solidFill>
              <a:srgbClr val="F2C232"/>
            </a:solidFill>
            <a:prstDash val="solid"/>
            <a:round/>
            <a:headEnd type="none" w="med" len="med"/>
            <a:tailEnd type="none" w="med" len="med"/>
          </a:ln>
        </p:spPr>
      </p:cxnSp>
      <p:cxnSp>
        <p:nvCxnSpPr>
          <p:cNvPr id="144" name="Google Shape;144;g2b5bbb26389_0_140"/>
          <p:cNvCxnSpPr/>
          <p:nvPr/>
        </p:nvCxnSpPr>
        <p:spPr>
          <a:xfrm rot="10800000" flipH="1">
            <a:off x="2852533" y="5415517"/>
            <a:ext cx="3900" cy="1089600"/>
          </a:xfrm>
          <a:prstGeom prst="straightConnector1">
            <a:avLst/>
          </a:prstGeom>
          <a:noFill/>
          <a:ln w="28575" cap="flat" cmpd="sng">
            <a:solidFill>
              <a:schemeClr val="accent1"/>
            </a:solidFill>
            <a:prstDash val="solid"/>
            <a:round/>
            <a:headEnd type="none" w="med" len="med"/>
            <a:tailEnd type="none" w="med" len="med"/>
          </a:ln>
        </p:spPr>
      </p:cxnSp>
      <p:sp>
        <p:nvSpPr>
          <p:cNvPr id="145" name="Google Shape;145;g2b5bbb26389_0_140"/>
          <p:cNvSpPr/>
          <p:nvPr/>
        </p:nvSpPr>
        <p:spPr>
          <a:xfrm>
            <a:off x="2815533" y="6505133"/>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46" name="Google Shape;146;g2b5bbb26389_0_140"/>
          <p:cNvCxnSpPr/>
          <p:nvPr/>
        </p:nvCxnSpPr>
        <p:spPr>
          <a:xfrm flipH="1">
            <a:off x="4613667" y="4634217"/>
            <a:ext cx="2700" cy="808500"/>
          </a:xfrm>
          <a:prstGeom prst="straightConnector1">
            <a:avLst/>
          </a:prstGeom>
          <a:noFill/>
          <a:ln w="28575" cap="flat" cmpd="sng">
            <a:solidFill>
              <a:schemeClr val="accent1"/>
            </a:solidFill>
            <a:prstDash val="solid"/>
            <a:round/>
            <a:headEnd type="none" w="med" len="med"/>
            <a:tailEnd type="none" w="med" len="med"/>
          </a:ln>
        </p:spPr>
      </p:cxnSp>
      <p:sp>
        <p:nvSpPr>
          <p:cNvPr id="147" name="Google Shape;147;g2b5bbb26389_0_140"/>
          <p:cNvSpPr/>
          <p:nvPr/>
        </p:nvSpPr>
        <p:spPr>
          <a:xfrm>
            <a:off x="4572967" y="456461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48" name="Google Shape;148;g2b5bbb26389_0_140"/>
          <p:cNvCxnSpPr/>
          <p:nvPr/>
        </p:nvCxnSpPr>
        <p:spPr>
          <a:xfrm rot="10800000" flipH="1">
            <a:off x="7417900" y="5376450"/>
            <a:ext cx="2400" cy="1154700"/>
          </a:xfrm>
          <a:prstGeom prst="straightConnector1">
            <a:avLst/>
          </a:prstGeom>
          <a:noFill/>
          <a:ln w="28575" cap="flat" cmpd="sng">
            <a:solidFill>
              <a:schemeClr val="accent1"/>
            </a:solidFill>
            <a:prstDash val="solid"/>
            <a:round/>
            <a:headEnd type="none" w="med" len="med"/>
            <a:tailEnd type="none" w="med" len="med"/>
          </a:ln>
        </p:spPr>
      </p:cxnSp>
      <p:sp>
        <p:nvSpPr>
          <p:cNvPr id="149" name="Google Shape;149;g2b5bbb26389_0_140"/>
          <p:cNvSpPr/>
          <p:nvPr/>
        </p:nvSpPr>
        <p:spPr>
          <a:xfrm>
            <a:off x="7380100" y="6496700"/>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cxnSp>
        <p:nvCxnSpPr>
          <p:cNvPr id="150" name="Google Shape;150;g2b5bbb26389_0_140"/>
          <p:cNvCxnSpPr/>
          <p:nvPr/>
        </p:nvCxnSpPr>
        <p:spPr>
          <a:xfrm flipH="1">
            <a:off x="9525500" y="4595250"/>
            <a:ext cx="6900" cy="807600"/>
          </a:xfrm>
          <a:prstGeom prst="straightConnector1">
            <a:avLst/>
          </a:prstGeom>
          <a:noFill/>
          <a:ln w="28575" cap="flat" cmpd="sng">
            <a:solidFill>
              <a:schemeClr val="accent1"/>
            </a:solidFill>
            <a:prstDash val="solid"/>
            <a:round/>
            <a:headEnd type="none" w="med" len="med"/>
            <a:tailEnd type="none" w="med" len="med"/>
          </a:ln>
        </p:spPr>
      </p:cxnSp>
      <p:cxnSp>
        <p:nvCxnSpPr>
          <p:cNvPr id="151" name="Google Shape;151;g2b5bbb26389_0_140"/>
          <p:cNvCxnSpPr/>
          <p:nvPr/>
        </p:nvCxnSpPr>
        <p:spPr>
          <a:xfrm flipH="1">
            <a:off x="632900" y="4614700"/>
            <a:ext cx="4500" cy="825300"/>
          </a:xfrm>
          <a:prstGeom prst="straightConnector1">
            <a:avLst/>
          </a:prstGeom>
          <a:noFill/>
          <a:ln w="28575" cap="flat" cmpd="sng">
            <a:solidFill>
              <a:schemeClr val="accent1"/>
            </a:solidFill>
            <a:prstDash val="solid"/>
            <a:round/>
            <a:headEnd type="none" w="med" len="med"/>
            <a:tailEnd type="none" w="med" len="med"/>
          </a:ln>
        </p:spPr>
      </p:cxnSp>
      <p:sp>
        <p:nvSpPr>
          <p:cNvPr id="152" name="Google Shape;152;g2b5bbb26389_0_140"/>
          <p:cNvSpPr/>
          <p:nvPr/>
        </p:nvSpPr>
        <p:spPr>
          <a:xfrm>
            <a:off x="594000" y="4545317"/>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53" name="Google Shape;153;g2b5bbb26389_0_140"/>
          <p:cNvSpPr/>
          <p:nvPr/>
        </p:nvSpPr>
        <p:spPr>
          <a:xfrm>
            <a:off x="9489000" y="4525650"/>
            <a:ext cx="78000" cy="69600"/>
          </a:xfrm>
          <a:prstGeom prst="ellipse">
            <a:avLst/>
          </a:prstGeom>
          <a:solidFill>
            <a:schemeClr val="lt2"/>
          </a:solidFill>
          <a:ln w="2857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54" name="Google Shape;154;g2b5bbb26389_0_140"/>
          <p:cNvSpPr txBox="1"/>
          <p:nvPr/>
        </p:nvSpPr>
        <p:spPr>
          <a:xfrm>
            <a:off x="191167" y="5345017"/>
            <a:ext cx="1397700" cy="702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August</a:t>
            </a:r>
            <a:endParaRPr sz="1700" b="1">
              <a:solidFill>
                <a:schemeClr val="dk2"/>
              </a:solidFill>
            </a:endParaRPr>
          </a:p>
          <a:p>
            <a:pPr marL="0" lvl="0" indent="0" algn="l" rtl="0">
              <a:spcBef>
                <a:spcPts val="0"/>
              </a:spcBef>
              <a:spcAft>
                <a:spcPts val="0"/>
              </a:spcAft>
              <a:buNone/>
            </a:pPr>
            <a:r>
              <a:rPr lang="en-US" sz="1700" b="1">
                <a:solidFill>
                  <a:schemeClr val="dk2"/>
                </a:solidFill>
              </a:rPr>
              <a:t>2023</a:t>
            </a:r>
            <a:endParaRPr sz="1700" b="1">
              <a:solidFill>
                <a:schemeClr val="dk2"/>
              </a:solidFill>
            </a:endParaRPr>
          </a:p>
        </p:txBody>
      </p:sp>
      <p:sp>
        <p:nvSpPr>
          <p:cNvPr id="155" name="Google Shape;155;g2b5bbb26389_0_140"/>
          <p:cNvSpPr txBox="1"/>
          <p:nvPr/>
        </p:nvSpPr>
        <p:spPr>
          <a:xfrm>
            <a:off x="4383800" y="5345017"/>
            <a:ext cx="1358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November</a:t>
            </a:r>
            <a:endParaRPr sz="1700" b="1">
              <a:solidFill>
                <a:schemeClr val="dk2"/>
              </a:solidFill>
            </a:endParaRPr>
          </a:p>
        </p:txBody>
      </p:sp>
      <p:sp>
        <p:nvSpPr>
          <p:cNvPr id="156" name="Google Shape;156;g2b5bbb26389_0_140"/>
          <p:cNvSpPr txBox="1"/>
          <p:nvPr/>
        </p:nvSpPr>
        <p:spPr>
          <a:xfrm>
            <a:off x="9320567" y="5345017"/>
            <a:ext cx="1358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January</a:t>
            </a:r>
            <a:endParaRPr sz="1700" b="1">
              <a:solidFill>
                <a:schemeClr val="dk2"/>
              </a:solidFill>
            </a:endParaRPr>
          </a:p>
        </p:txBody>
      </p:sp>
      <p:sp>
        <p:nvSpPr>
          <p:cNvPr id="157" name="Google Shape;157;g2b5bbb26389_0_140"/>
          <p:cNvSpPr txBox="1"/>
          <p:nvPr/>
        </p:nvSpPr>
        <p:spPr>
          <a:xfrm>
            <a:off x="2503800" y="4777617"/>
            <a:ext cx="1397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September &amp; October</a:t>
            </a:r>
            <a:endParaRPr sz="1700" b="1">
              <a:solidFill>
                <a:schemeClr val="dk2"/>
              </a:solidFill>
            </a:endParaRPr>
          </a:p>
        </p:txBody>
      </p:sp>
      <p:sp>
        <p:nvSpPr>
          <p:cNvPr id="158" name="Google Shape;158;g2b5bbb26389_0_140"/>
          <p:cNvSpPr txBox="1"/>
          <p:nvPr/>
        </p:nvSpPr>
        <p:spPr>
          <a:xfrm>
            <a:off x="6739700" y="4879217"/>
            <a:ext cx="1358700" cy="429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700" b="1">
                <a:solidFill>
                  <a:schemeClr val="dk2"/>
                </a:solidFill>
              </a:rPr>
              <a:t>December</a:t>
            </a:r>
            <a:endParaRPr sz="1700" b="1">
              <a:solidFill>
                <a:schemeClr val="dk2"/>
              </a:solidFill>
            </a:endParaRPr>
          </a:p>
        </p:txBody>
      </p:sp>
      <p:sp>
        <p:nvSpPr>
          <p:cNvPr id="159" name="Google Shape;159;g2b5bbb26389_0_140"/>
          <p:cNvSpPr txBox="1"/>
          <p:nvPr/>
        </p:nvSpPr>
        <p:spPr>
          <a:xfrm>
            <a:off x="2829567" y="5415533"/>
            <a:ext cx="1519200" cy="702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Info Sessions</a:t>
            </a:r>
            <a:endParaRPr sz="1300">
              <a:solidFill>
                <a:schemeClr val="dk2"/>
              </a:solidFill>
            </a:endParaRPr>
          </a:p>
          <a:p>
            <a:pPr marL="0" lvl="0" indent="0" algn="l" rtl="0">
              <a:spcBef>
                <a:spcPts val="0"/>
              </a:spcBef>
              <a:spcAft>
                <a:spcPts val="0"/>
              </a:spcAft>
              <a:buNone/>
            </a:pPr>
            <a:r>
              <a:rPr lang="en-US" sz="1300">
                <a:solidFill>
                  <a:schemeClr val="dk2"/>
                </a:solidFill>
              </a:rPr>
              <a:t>Preliminary Feedback</a:t>
            </a:r>
            <a:endParaRPr sz="1300">
              <a:solidFill>
                <a:schemeClr val="dk2"/>
              </a:solidFill>
            </a:endParaRPr>
          </a:p>
          <a:p>
            <a:pPr marL="0" lvl="0" indent="0" algn="l" rtl="0">
              <a:spcBef>
                <a:spcPts val="0"/>
              </a:spcBef>
              <a:spcAft>
                <a:spcPts val="0"/>
              </a:spcAft>
              <a:buNone/>
            </a:pPr>
            <a:r>
              <a:rPr lang="en-US" sz="1300">
                <a:solidFill>
                  <a:schemeClr val="dk2"/>
                </a:solidFill>
              </a:rPr>
              <a:t>White papers due 10/30</a:t>
            </a:r>
            <a:endParaRPr sz="1300">
              <a:solidFill>
                <a:schemeClr val="dk2"/>
              </a:solidFill>
            </a:endParaRPr>
          </a:p>
        </p:txBody>
      </p:sp>
      <p:sp>
        <p:nvSpPr>
          <p:cNvPr id="160" name="Google Shape;160;g2b5bbb26389_0_140"/>
          <p:cNvSpPr txBox="1"/>
          <p:nvPr/>
        </p:nvSpPr>
        <p:spPr>
          <a:xfrm>
            <a:off x="4729900" y="4374233"/>
            <a:ext cx="2425200" cy="11547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Study teams</a:t>
            </a:r>
            <a:endParaRPr sz="1300">
              <a:solidFill>
                <a:schemeClr val="dk2"/>
              </a:solidFill>
            </a:endParaRPr>
          </a:p>
          <a:p>
            <a:pPr marL="0" lvl="0" indent="0" algn="l" rtl="0">
              <a:spcBef>
                <a:spcPts val="0"/>
              </a:spcBef>
              <a:spcAft>
                <a:spcPts val="0"/>
              </a:spcAft>
              <a:buNone/>
            </a:pPr>
            <a:r>
              <a:rPr lang="en-US" sz="1300">
                <a:solidFill>
                  <a:schemeClr val="dk2"/>
                </a:solidFill>
              </a:rPr>
              <a:t>with external reviewers</a:t>
            </a:r>
            <a:endParaRPr sz="1300">
              <a:solidFill>
                <a:schemeClr val="dk2"/>
              </a:solidFill>
            </a:endParaRPr>
          </a:p>
          <a:p>
            <a:pPr marL="0" lvl="0" indent="0" algn="l" rtl="0">
              <a:spcBef>
                <a:spcPts val="0"/>
              </a:spcBef>
              <a:spcAft>
                <a:spcPts val="0"/>
              </a:spcAft>
              <a:buNone/>
            </a:pPr>
            <a:r>
              <a:rPr lang="en-US" sz="1300">
                <a:solidFill>
                  <a:schemeClr val="dk2"/>
                </a:solidFill>
              </a:rPr>
              <a:t>Deans, Colleges, M&amp;Q, selected Alumni</a:t>
            </a:r>
            <a:endParaRPr sz="1300">
              <a:solidFill>
                <a:schemeClr val="dk2"/>
              </a:solidFill>
            </a:endParaRPr>
          </a:p>
        </p:txBody>
      </p:sp>
      <p:sp>
        <p:nvSpPr>
          <p:cNvPr id="161" name="Google Shape;161;g2b5bbb26389_0_140"/>
          <p:cNvSpPr txBox="1"/>
          <p:nvPr/>
        </p:nvSpPr>
        <p:spPr>
          <a:xfrm>
            <a:off x="7381740" y="5435583"/>
            <a:ext cx="1712100" cy="8895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Recommendations to President and Provost</a:t>
            </a:r>
            <a:endParaRPr sz="1300">
              <a:solidFill>
                <a:schemeClr val="dk2"/>
              </a:solidFill>
            </a:endParaRPr>
          </a:p>
        </p:txBody>
      </p:sp>
      <p:sp>
        <p:nvSpPr>
          <p:cNvPr id="162" name="Google Shape;162;g2b5bbb26389_0_140"/>
          <p:cNvSpPr txBox="1"/>
          <p:nvPr/>
        </p:nvSpPr>
        <p:spPr>
          <a:xfrm>
            <a:off x="594000" y="4742817"/>
            <a:ext cx="1970700" cy="7029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Announcement (8/7)</a:t>
            </a:r>
            <a:endParaRPr sz="1300">
              <a:solidFill>
                <a:schemeClr val="dk2"/>
              </a:solidFill>
            </a:endParaRPr>
          </a:p>
          <a:p>
            <a:pPr marL="0" lvl="0" indent="0" algn="l" rtl="0">
              <a:spcBef>
                <a:spcPts val="0"/>
              </a:spcBef>
              <a:spcAft>
                <a:spcPts val="0"/>
              </a:spcAft>
              <a:buNone/>
            </a:pPr>
            <a:r>
              <a:rPr lang="en-US" sz="1300">
                <a:solidFill>
                  <a:schemeClr val="dk2"/>
                </a:solidFill>
              </a:rPr>
              <a:t>Letter of intent (8/31) </a:t>
            </a:r>
            <a:endParaRPr sz="1300">
              <a:solidFill>
                <a:schemeClr val="dk2"/>
              </a:solidFill>
            </a:endParaRPr>
          </a:p>
        </p:txBody>
      </p:sp>
      <p:sp>
        <p:nvSpPr>
          <p:cNvPr id="163" name="Google Shape;163;g2b5bbb26389_0_140"/>
          <p:cNvSpPr txBox="1"/>
          <p:nvPr/>
        </p:nvSpPr>
        <p:spPr>
          <a:xfrm>
            <a:off x="9489000" y="4591017"/>
            <a:ext cx="2269500" cy="11931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1300">
                <a:solidFill>
                  <a:schemeClr val="dk2"/>
                </a:solidFill>
              </a:rPr>
              <a:t>Additional conversations with 6 potential centers</a:t>
            </a:r>
            <a:br>
              <a:rPr lang="en-US" sz="1300">
                <a:solidFill>
                  <a:schemeClr val="dk2"/>
                </a:solidFill>
              </a:rPr>
            </a:br>
            <a:r>
              <a:rPr lang="en-US" sz="1300">
                <a:solidFill>
                  <a:schemeClr val="dk2"/>
                </a:solidFill>
              </a:rPr>
              <a:t>Center announcement </a:t>
            </a:r>
            <a:endParaRPr sz="1300">
              <a:solidFill>
                <a:schemeClr val="dk2"/>
              </a:solidFill>
            </a:endParaRPr>
          </a:p>
        </p:txBody>
      </p:sp>
      <p:sp>
        <p:nvSpPr>
          <p:cNvPr id="164" name="Google Shape;164;g2b5bbb26389_0_140"/>
          <p:cNvSpPr/>
          <p:nvPr/>
        </p:nvSpPr>
        <p:spPr>
          <a:xfrm>
            <a:off x="350833" y="5405217"/>
            <a:ext cx="78000" cy="69600"/>
          </a:xfrm>
          <a:prstGeom prst="ellipse">
            <a:avLst/>
          </a:prstGeom>
          <a:solidFill>
            <a:schemeClr val="lt2"/>
          </a:solidFill>
          <a:ln w="28575" cap="flat" cmpd="sng">
            <a:solidFill>
              <a:srgbClr val="F2C232"/>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65" name="Google Shape;165;g2b5bbb26389_0_140"/>
          <p:cNvSpPr/>
          <p:nvPr/>
        </p:nvSpPr>
        <p:spPr>
          <a:xfrm>
            <a:off x="11922833" y="5345917"/>
            <a:ext cx="78000" cy="69600"/>
          </a:xfrm>
          <a:prstGeom prst="ellipse">
            <a:avLst/>
          </a:prstGeom>
          <a:solidFill>
            <a:schemeClr val="lt2"/>
          </a:solidFill>
          <a:ln w="28575" cap="flat" cmpd="sng">
            <a:solidFill>
              <a:srgbClr val="F2C232"/>
            </a:solidFill>
            <a:prstDash val="solid"/>
            <a:round/>
            <a:headEnd type="none" w="sm" len="sm"/>
            <a:tailEnd type="none" w="sm" len="sm"/>
          </a:ln>
        </p:spPr>
        <p:txBody>
          <a:bodyPr spcFirstLastPara="1" wrap="square" lIns="121900" tIns="121900" rIns="121900" bIns="121900" anchor="ctr" anchorCtr="0">
            <a:noAutofit/>
          </a:bodyPr>
          <a:lstStyle/>
          <a:p>
            <a:pPr marL="0" lvl="0" indent="0" algn="ctr" rtl="0">
              <a:spcBef>
                <a:spcPts val="0"/>
              </a:spcBef>
              <a:spcAft>
                <a:spcPts val="0"/>
              </a:spcAft>
              <a:buNone/>
            </a:pPr>
            <a:endParaRPr sz="1900"/>
          </a:p>
        </p:txBody>
      </p:sp>
      <p:sp>
        <p:nvSpPr>
          <p:cNvPr id="166" name="Google Shape;166;g2b5bbb26389_0_140"/>
          <p:cNvSpPr txBox="1"/>
          <p:nvPr/>
        </p:nvSpPr>
        <p:spPr>
          <a:xfrm>
            <a:off x="9489000" y="5859567"/>
            <a:ext cx="2397900" cy="825300"/>
          </a:xfrm>
          <a:prstGeom prst="rect">
            <a:avLst/>
          </a:prstGeom>
          <a:noFill/>
          <a:ln>
            <a:noFill/>
          </a:ln>
        </p:spPr>
        <p:txBody>
          <a:bodyPr spcFirstLastPara="1" wrap="square" lIns="121900" tIns="121900" rIns="121900" bIns="121900" anchor="t" anchorCtr="0">
            <a:noAutofit/>
          </a:bodyPr>
          <a:lstStyle/>
          <a:p>
            <a:pPr marL="609600" lvl="0" indent="-387350" algn="l" rtl="0">
              <a:spcBef>
                <a:spcPts val="0"/>
              </a:spcBef>
              <a:spcAft>
                <a:spcPts val="0"/>
              </a:spcAft>
              <a:buClr>
                <a:schemeClr val="dk2"/>
              </a:buClr>
              <a:buSzPts val="1300"/>
              <a:buChar char="●"/>
            </a:pPr>
            <a:r>
              <a:rPr lang="en-US" sz="1300">
                <a:solidFill>
                  <a:schemeClr val="dk2"/>
                </a:solidFill>
              </a:rPr>
              <a:t>Proposing Teams</a:t>
            </a:r>
            <a:endParaRPr sz="1300">
              <a:solidFill>
                <a:schemeClr val="dk2"/>
              </a:solidFill>
            </a:endParaRPr>
          </a:p>
          <a:p>
            <a:pPr marL="609600" lvl="0" indent="-387350" algn="l" rtl="0">
              <a:spcBef>
                <a:spcPts val="0"/>
              </a:spcBef>
              <a:spcAft>
                <a:spcPts val="0"/>
              </a:spcAft>
              <a:buClr>
                <a:schemeClr val="dk2"/>
              </a:buClr>
              <a:buSzPts val="1300"/>
              <a:buChar char="●"/>
            </a:pPr>
            <a:r>
              <a:rPr lang="en-US" sz="1300">
                <a:solidFill>
                  <a:schemeClr val="dk2"/>
                </a:solidFill>
              </a:rPr>
              <a:t>Dom Packer</a:t>
            </a:r>
            <a:endParaRPr sz="1300">
              <a:solidFill>
                <a:schemeClr val="dk2"/>
              </a:solidFill>
            </a:endParaRPr>
          </a:p>
          <a:p>
            <a:pPr marL="609600" lvl="0" indent="-387350" algn="l" rtl="0">
              <a:spcBef>
                <a:spcPts val="0"/>
              </a:spcBef>
              <a:spcAft>
                <a:spcPts val="0"/>
              </a:spcAft>
              <a:buClr>
                <a:schemeClr val="dk2"/>
              </a:buClr>
              <a:buSzPts val="1300"/>
              <a:buChar char="●"/>
            </a:pPr>
            <a:r>
              <a:rPr lang="en-US" sz="1300">
                <a:solidFill>
                  <a:schemeClr val="dk2"/>
                </a:solidFill>
              </a:rPr>
              <a:t>Kate Bullard</a:t>
            </a:r>
            <a:endParaRPr sz="1300">
              <a:solidFill>
                <a:schemeClr val="dk2"/>
              </a:solidFill>
            </a:endParaRPr>
          </a:p>
          <a:p>
            <a:pPr marL="609600" lvl="0" indent="-387350" algn="l" rtl="0">
              <a:spcBef>
                <a:spcPts val="0"/>
              </a:spcBef>
              <a:spcAft>
                <a:spcPts val="0"/>
              </a:spcAft>
              <a:buClr>
                <a:schemeClr val="dk2"/>
              </a:buClr>
              <a:buSzPts val="1300"/>
              <a:buChar char="●"/>
            </a:pPr>
            <a:r>
              <a:rPr lang="en-US" sz="1300">
                <a:solidFill>
                  <a:schemeClr val="dk2"/>
                </a:solidFill>
              </a:rPr>
              <a:t>Ainsley Lamberton</a:t>
            </a:r>
            <a:endParaRPr sz="13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b5bbb26389_0_222"/>
          <p:cNvSpPr/>
          <p:nvPr/>
        </p:nvSpPr>
        <p:spPr>
          <a:xfrm>
            <a:off x="-775167" y="55400"/>
            <a:ext cx="72072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2" name="Google Shape;172;g2b5bbb26389_0_222"/>
          <p:cNvSpPr txBox="1"/>
          <p:nvPr/>
        </p:nvSpPr>
        <p:spPr>
          <a:xfrm>
            <a:off x="214367" y="55400"/>
            <a:ext cx="70851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Outcomes</a:t>
            </a:r>
            <a:endParaRPr sz="4000">
              <a:solidFill>
                <a:srgbClr val="562100"/>
              </a:solidFill>
              <a:latin typeface="Proxima Nova Extrabold"/>
              <a:ea typeface="Proxima Nova Extrabold"/>
              <a:cs typeface="Proxima Nova Extrabold"/>
              <a:sym typeface="Proxima Nova Extrabold"/>
            </a:endParaRPr>
          </a:p>
        </p:txBody>
      </p:sp>
      <p:sp>
        <p:nvSpPr>
          <p:cNvPr id="173" name="Google Shape;173;g2b5bbb26389_0_222"/>
          <p:cNvSpPr txBox="1">
            <a:spLocks noGrp="1"/>
          </p:cNvSpPr>
          <p:nvPr>
            <p:ph type="body" idx="1"/>
          </p:nvPr>
        </p:nvSpPr>
        <p:spPr>
          <a:xfrm>
            <a:off x="1022400" y="1564300"/>
            <a:ext cx="9702000" cy="2702400"/>
          </a:xfrm>
          <a:prstGeom prst="rect">
            <a:avLst/>
          </a:prstGeom>
          <a:solidFill>
            <a:srgbClr val="FADE41"/>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0" lvl="0" indent="0" algn="l" rtl="0">
              <a:spcBef>
                <a:spcPts val="1000"/>
              </a:spcBef>
              <a:spcAft>
                <a:spcPts val="0"/>
              </a:spcAft>
              <a:buNone/>
            </a:pPr>
            <a:r>
              <a:rPr lang="en-US" sz="2700">
                <a:solidFill>
                  <a:srgbClr val="6C4227"/>
                </a:solidFill>
              </a:rPr>
              <a:t>One University Research Center (URC) to be formed now </a:t>
            </a:r>
            <a:endParaRPr sz="2700">
              <a:solidFill>
                <a:srgbClr val="6C4227"/>
              </a:solidFill>
            </a:endParaRPr>
          </a:p>
          <a:p>
            <a:pPr marL="0" lvl="0" indent="0" algn="l" rtl="0">
              <a:spcBef>
                <a:spcPts val="1000"/>
              </a:spcBef>
              <a:spcAft>
                <a:spcPts val="0"/>
              </a:spcAft>
              <a:buNone/>
            </a:pPr>
            <a:endParaRPr sz="2700">
              <a:solidFill>
                <a:srgbClr val="6C4227"/>
              </a:solidFill>
            </a:endParaRPr>
          </a:p>
          <a:p>
            <a:pPr marL="609600" lvl="0" indent="-476250" algn="l" rtl="0">
              <a:spcBef>
                <a:spcPts val="1000"/>
              </a:spcBef>
              <a:spcAft>
                <a:spcPts val="0"/>
              </a:spcAft>
              <a:buClr>
                <a:srgbClr val="6C4227"/>
              </a:buClr>
              <a:buSzPts val="2700"/>
              <a:buChar char="•"/>
            </a:pPr>
            <a:r>
              <a:rPr lang="en-US" sz="2700">
                <a:solidFill>
                  <a:srgbClr val="6C4227"/>
                </a:solidFill>
              </a:rPr>
              <a:t>Catastrophe Modeling for Climate, Resilience, and Equity</a:t>
            </a:r>
            <a:endParaRPr sz="2700">
              <a:solidFill>
                <a:srgbClr val="6C4227"/>
              </a:solidFill>
            </a:endParaRPr>
          </a:p>
          <a:p>
            <a:pPr marL="0" lvl="0" indent="0" algn="l" rtl="0">
              <a:spcBef>
                <a:spcPts val="1000"/>
              </a:spcBef>
              <a:spcAft>
                <a:spcPts val="0"/>
              </a:spcAft>
              <a:buNone/>
            </a:pPr>
            <a:endParaRPr sz="2700">
              <a:solidFill>
                <a:srgbClr val="6C4227"/>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2b5bbb26389_0_228"/>
          <p:cNvSpPr/>
          <p:nvPr/>
        </p:nvSpPr>
        <p:spPr>
          <a:xfrm>
            <a:off x="-270533" y="55400"/>
            <a:ext cx="65733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9" name="Google Shape;179;g2b5bbb26389_0_228"/>
          <p:cNvSpPr txBox="1"/>
          <p:nvPr/>
        </p:nvSpPr>
        <p:spPr>
          <a:xfrm>
            <a:off x="214367" y="55400"/>
            <a:ext cx="70851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Outcomes</a:t>
            </a:r>
            <a:endParaRPr sz="4000">
              <a:solidFill>
                <a:srgbClr val="562100"/>
              </a:solidFill>
              <a:latin typeface="Proxima Nova Extrabold"/>
              <a:ea typeface="Proxima Nova Extrabold"/>
              <a:cs typeface="Proxima Nova Extrabold"/>
              <a:sym typeface="Proxima Nova Extrabold"/>
            </a:endParaRPr>
          </a:p>
        </p:txBody>
      </p:sp>
      <p:sp>
        <p:nvSpPr>
          <p:cNvPr id="180" name="Google Shape;180;g2b5bbb26389_0_228"/>
          <p:cNvSpPr txBox="1">
            <a:spLocks noGrp="1"/>
          </p:cNvSpPr>
          <p:nvPr>
            <p:ph type="body" idx="1"/>
          </p:nvPr>
        </p:nvSpPr>
        <p:spPr>
          <a:xfrm>
            <a:off x="1022400" y="1564300"/>
            <a:ext cx="9702000" cy="3963600"/>
          </a:xfrm>
          <a:prstGeom prst="rect">
            <a:avLst/>
          </a:prstGeom>
          <a:solidFill>
            <a:srgbClr val="FADE41"/>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0" lvl="0" indent="0" algn="l" rtl="0">
              <a:spcBef>
                <a:spcPts val="1000"/>
              </a:spcBef>
              <a:spcAft>
                <a:spcPts val="0"/>
              </a:spcAft>
              <a:buNone/>
            </a:pPr>
            <a:r>
              <a:rPr lang="en-US" sz="2700">
                <a:solidFill>
                  <a:srgbClr val="562100"/>
                </a:solidFill>
              </a:rPr>
              <a:t>Planning grants for two ideas to support further development:</a:t>
            </a:r>
            <a:br>
              <a:rPr lang="en-US" sz="2700">
                <a:solidFill>
                  <a:srgbClr val="562100"/>
                </a:solidFill>
              </a:rPr>
            </a:br>
            <a:endParaRPr sz="2700">
              <a:solidFill>
                <a:srgbClr val="562100"/>
              </a:solidFill>
            </a:endParaRPr>
          </a:p>
          <a:p>
            <a:pPr marL="609600" lvl="0" indent="-476250" algn="l" rtl="0">
              <a:spcBef>
                <a:spcPts val="1000"/>
              </a:spcBef>
              <a:spcAft>
                <a:spcPts val="0"/>
              </a:spcAft>
              <a:buClr>
                <a:srgbClr val="562100"/>
              </a:buClr>
              <a:buSzPts val="2700"/>
              <a:buChar char="•"/>
            </a:pPr>
            <a:r>
              <a:rPr lang="en-US" sz="2700">
                <a:solidFill>
                  <a:srgbClr val="562100"/>
                </a:solidFill>
              </a:rPr>
              <a:t>Precision Health to Promote Community Well-Being</a:t>
            </a:r>
            <a:endParaRPr sz="2700">
              <a:solidFill>
                <a:srgbClr val="562100"/>
              </a:solidFill>
            </a:endParaRPr>
          </a:p>
          <a:p>
            <a:pPr marL="609600" lvl="0" indent="-476250" algn="l" rtl="0">
              <a:spcBef>
                <a:spcPts val="1000"/>
              </a:spcBef>
              <a:spcAft>
                <a:spcPts val="0"/>
              </a:spcAft>
              <a:buClr>
                <a:srgbClr val="562100"/>
              </a:buClr>
              <a:buSzPts val="2700"/>
              <a:buChar char="•"/>
            </a:pPr>
            <a:r>
              <a:rPr lang="en-US" sz="2700">
                <a:solidFill>
                  <a:srgbClr val="562100"/>
                </a:solidFill>
              </a:rPr>
              <a:t>Resilient Infrastructure and Sustainable Energy (RISE) to Build Thriving Communities</a:t>
            </a:r>
            <a:endParaRPr sz="2700">
              <a:solidFill>
                <a:srgbClr val="5621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2b5bbb26389_0_234"/>
          <p:cNvSpPr txBox="1">
            <a:spLocks noGrp="1"/>
          </p:cNvSpPr>
          <p:nvPr>
            <p:ph type="body" idx="1"/>
          </p:nvPr>
        </p:nvSpPr>
        <p:spPr>
          <a:xfrm>
            <a:off x="1002700" y="1563233"/>
            <a:ext cx="9702000" cy="1159500"/>
          </a:xfrm>
          <a:prstGeom prst="rect">
            <a:avLst/>
          </a:prstGeom>
          <a:solidFill>
            <a:srgbClr val="FADE41"/>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a:bodyPr>
          <a:lstStyle/>
          <a:p>
            <a:pPr marL="304800" lvl="0" indent="0" algn="l" rtl="0">
              <a:spcBef>
                <a:spcPts val="1000"/>
              </a:spcBef>
              <a:spcAft>
                <a:spcPts val="0"/>
              </a:spcAft>
              <a:buNone/>
            </a:pPr>
            <a:r>
              <a:rPr lang="en-US" sz="2700">
                <a:solidFill>
                  <a:srgbClr val="562100"/>
                </a:solidFill>
              </a:rPr>
              <a:t>Conflict and Change Proposals</a:t>
            </a:r>
            <a:endParaRPr sz="2700">
              <a:solidFill>
                <a:srgbClr val="562100"/>
              </a:solidFill>
            </a:endParaRPr>
          </a:p>
        </p:txBody>
      </p:sp>
      <p:sp>
        <p:nvSpPr>
          <p:cNvPr id="186" name="Google Shape;186;g2b5bbb26389_0_234"/>
          <p:cNvSpPr/>
          <p:nvPr/>
        </p:nvSpPr>
        <p:spPr>
          <a:xfrm>
            <a:off x="-477567" y="55400"/>
            <a:ext cx="67416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7" name="Google Shape;187;g2b5bbb26389_0_234"/>
          <p:cNvSpPr txBox="1"/>
          <p:nvPr/>
        </p:nvSpPr>
        <p:spPr>
          <a:xfrm>
            <a:off x="214367" y="55400"/>
            <a:ext cx="82983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Outcomes</a:t>
            </a:r>
            <a:endParaRPr sz="4000">
              <a:solidFill>
                <a:srgbClr val="562100"/>
              </a:solidFill>
              <a:latin typeface="Proxima Nova Extrabold"/>
              <a:ea typeface="Proxima Nova Extrabold"/>
              <a:cs typeface="Proxima Nova Extrabold"/>
              <a:sym typeface="Proxima Nova Extrabold"/>
            </a:endParaRPr>
          </a:p>
        </p:txBody>
      </p:sp>
      <p:sp>
        <p:nvSpPr>
          <p:cNvPr id="188" name="Google Shape;188;g2b5bbb26389_0_234"/>
          <p:cNvSpPr txBox="1">
            <a:spLocks noGrp="1"/>
          </p:cNvSpPr>
          <p:nvPr>
            <p:ph type="body" idx="1"/>
          </p:nvPr>
        </p:nvSpPr>
        <p:spPr>
          <a:xfrm>
            <a:off x="1002800" y="3219667"/>
            <a:ext cx="9702000" cy="2913900"/>
          </a:xfrm>
          <a:prstGeom prst="rect">
            <a:avLst/>
          </a:prstGeom>
          <a:solidFill>
            <a:srgbClr val="FADE41"/>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Autofit/>
          </a:bodyPr>
          <a:lstStyle/>
          <a:p>
            <a:pPr marL="609600" lvl="0" indent="-457200" algn="l" rtl="0">
              <a:spcBef>
                <a:spcPts val="1000"/>
              </a:spcBef>
              <a:spcAft>
                <a:spcPts val="0"/>
              </a:spcAft>
              <a:buClr>
                <a:srgbClr val="562100"/>
              </a:buClr>
              <a:buSzPts val="2400"/>
              <a:buChar char="•"/>
            </a:pPr>
            <a:r>
              <a:rPr lang="en-US" sz="2400">
                <a:solidFill>
                  <a:srgbClr val="562100"/>
                </a:solidFill>
              </a:rPr>
              <a:t>Two (Group-based Animosities and Future of Work and Labor) were considered the strongest and will be supported to connect with outside experts </a:t>
            </a:r>
            <a:endParaRPr sz="2400">
              <a:solidFill>
                <a:srgbClr val="562100"/>
              </a:solidFill>
            </a:endParaRPr>
          </a:p>
          <a:p>
            <a:pPr marL="609600" lvl="0" indent="-457200" algn="l" rtl="0">
              <a:spcBef>
                <a:spcPts val="1000"/>
              </a:spcBef>
              <a:spcAft>
                <a:spcPts val="0"/>
              </a:spcAft>
              <a:buClr>
                <a:srgbClr val="562100"/>
              </a:buClr>
              <a:buSzPts val="2400"/>
              <a:buChar char="•"/>
            </a:pPr>
            <a:r>
              <a:rPr lang="en-US" sz="2400">
                <a:solidFill>
                  <a:srgbClr val="562100"/>
                </a:solidFill>
              </a:rPr>
              <a:t>We are planning for a renewed call for proposals in this area after consulting with proposers and others</a:t>
            </a:r>
            <a:endParaRPr sz="2400">
              <a:solidFill>
                <a:srgbClr val="562100"/>
              </a:solidFill>
            </a:endParaRPr>
          </a:p>
          <a:p>
            <a:pPr marL="0" lvl="0" indent="0" algn="l" rtl="0">
              <a:spcBef>
                <a:spcPts val="1000"/>
              </a:spcBef>
              <a:spcAft>
                <a:spcPts val="0"/>
              </a:spcAft>
              <a:buNone/>
            </a:pPr>
            <a:endParaRPr sz="2400">
              <a:solidFill>
                <a:srgbClr val="5621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2b5bbb26389_0_241"/>
          <p:cNvSpPr/>
          <p:nvPr/>
        </p:nvSpPr>
        <p:spPr>
          <a:xfrm>
            <a:off x="-399900" y="55400"/>
            <a:ext cx="7789500" cy="943200"/>
          </a:xfrm>
          <a:prstGeom prst="roundRect">
            <a:avLst>
              <a:gd name="adj" fmla="val 16667"/>
            </a:avLst>
          </a:prstGeom>
          <a:solidFill>
            <a:srgbClr val="FADE4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4" name="Google Shape;194;g2b5bbb26389_0_241"/>
          <p:cNvSpPr txBox="1"/>
          <p:nvPr/>
        </p:nvSpPr>
        <p:spPr>
          <a:xfrm>
            <a:off x="214367" y="55400"/>
            <a:ext cx="8298300" cy="943200"/>
          </a:xfrm>
          <a:prstGeom prst="rect">
            <a:avLst/>
          </a:prstGeom>
          <a:noFill/>
          <a:ln>
            <a:noFill/>
          </a:ln>
        </p:spPr>
        <p:txBody>
          <a:bodyPr spcFirstLastPara="1" wrap="square" lIns="121900" tIns="121900" rIns="121900" bIns="121900" anchor="t" anchorCtr="0">
            <a:noAutofit/>
          </a:bodyPr>
          <a:lstStyle/>
          <a:p>
            <a:pPr marL="0" lvl="0" indent="0" algn="l" rtl="0">
              <a:spcBef>
                <a:spcPts val="0"/>
              </a:spcBef>
              <a:spcAft>
                <a:spcPts val="0"/>
              </a:spcAft>
              <a:buNone/>
            </a:pPr>
            <a:r>
              <a:rPr lang="en-US" sz="4000">
                <a:solidFill>
                  <a:srgbClr val="6C4226"/>
                </a:solidFill>
                <a:latin typeface="Proxima Nova Extrabold"/>
                <a:ea typeface="Proxima Nova Extrabold"/>
                <a:cs typeface="Proxima Nova Extrabold"/>
                <a:sym typeface="Proxima Nova Extrabold"/>
              </a:rPr>
              <a:t>Outcomes - lessons learned</a:t>
            </a:r>
            <a:endParaRPr sz="4000">
              <a:solidFill>
                <a:srgbClr val="562100"/>
              </a:solidFill>
              <a:latin typeface="Proxima Nova Extrabold"/>
              <a:ea typeface="Proxima Nova Extrabold"/>
              <a:cs typeface="Proxima Nova Extrabold"/>
              <a:sym typeface="Proxima Nova Extrabold"/>
            </a:endParaRPr>
          </a:p>
        </p:txBody>
      </p:sp>
      <p:sp>
        <p:nvSpPr>
          <p:cNvPr id="195" name="Google Shape;195;g2b5bbb26389_0_241"/>
          <p:cNvSpPr txBox="1">
            <a:spLocks noGrp="1"/>
          </p:cNvSpPr>
          <p:nvPr>
            <p:ph type="body" idx="1"/>
          </p:nvPr>
        </p:nvSpPr>
        <p:spPr>
          <a:xfrm>
            <a:off x="1002700" y="1461633"/>
            <a:ext cx="10072500" cy="4609500"/>
          </a:xfrm>
          <a:prstGeom prst="rect">
            <a:avLst/>
          </a:prstGeom>
          <a:solidFill>
            <a:srgbClr val="FADE41"/>
          </a:solidFill>
          <a:ln w="28575"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45700" rIns="91425" bIns="45700" anchor="t" anchorCtr="0">
            <a:normAutofit/>
          </a:bodyPr>
          <a:lstStyle/>
          <a:p>
            <a:pPr marL="609600" lvl="0" indent="-463550" algn="l" rtl="0">
              <a:spcBef>
                <a:spcPts val="1000"/>
              </a:spcBef>
              <a:spcAft>
                <a:spcPts val="0"/>
              </a:spcAft>
              <a:buClr>
                <a:srgbClr val="562100"/>
              </a:buClr>
              <a:buSzPts val="2500"/>
              <a:buChar char="•"/>
            </a:pPr>
            <a:r>
              <a:rPr lang="en-US" sz="2500">
                <a:solidFill>
                  <a:srgbClr val="562100"/>
                </a:solidFill>
              </a:rPr>
              <a:t>Many outstanding ideas were generated, including ones that emerged because of this process </a:t>
            </a:r>
            <a:br>
              <a:rPr lang="en-US" sz="2500">
                <a:solidFill>
                  <a:srgbClr val="562100"/>
                </a:solidFill>
              </a:rPr>
            </a:br>
            <a:endParaRPr sz="2500">
              <a:solidFill>
                <a:srgbClr val="562100"/>
              </a:solidFill>
            </a:endParaRPr>
          </a:p>
          <a:p>
            <a:pPr marL="609600" lvl="0" indent="-463550" algn="l" rtl="0">
              <a:spcBef>
                <a:spcPts val="1000"/>
              </a:spcBef>
              <a:spcAft>
                <a:spcPts val="0"/>
              </a:spcAft>
              <a:buClr>
                <a:srgbClr val="562100"/>
              </a:buClr>
              <a:buSzPts val="2500"/>
              <a:buChar char="•"/>
            </a:pPr>
            <a:r>
              <a:rPr lang="en-US" sz="2500">
                <a:solidFill>
                  <a:srgbClr val="562100"/>
                </a:solidFill>
              </a:rPr>
              <a:t>Some faculty/groups have more experience with the development of these kinds of proposals </a:t>
            </a:r>
            <a:br>
              <a:rPr lang="en-US" sz="2500">
                <a:solidFill>
                  <a:srgbClr val="562100"/>
                </a:solidFill>
              </a:rPr>
            </a:br>
            <a:endParaRPr sz="2500">
              <a:solidFill>
                <a:srgbClr val="562100"/>
              </a:solidFill>
            </a:endParaRPr>
          </a:p>
          <a:p>
            <a:pPr marL="609600" lvl="0" indent="-463550" algn="l" rtl="0">
              <a:spcBef>
                <a:spcPts val="1000"/>
              </a:spcBef>
              <a:spcAft>
                <a:spcPts val="0"/>
              </a:spcAft>
              <a:buClr>
                <a:srgbClr val="562100"/>
              </a:buClr>
              <a:buSzPts val="2500"/>
              <a:buChar char="•"/>
            </a:pPr>
            <a:r>
              <a:rPr lang="en-US" sz="2500">
                <a:solidFill>
                  <a:srgbClr val="562100"/>
                </a:solidFill>
              </a:rPr>
              <a:t>We can and should provide better guidance and support for those assembling large-scale efforts</a:t>
            </a:r>
            <a:br>
              <a:rPr lang="en-US" sz="2500">
                <a:solidFill>
                  <a:srgbClr val="562100"/>
                </a:solidFill>
              </a:rPr>
            </a:br>
            <a:endParaRPr sz="2500">
              <a:solidFill>
                <a:srgbClr val="562100"/>
              </a:solidFill>
            </a:endParaRPr>
          </a:p>
          <a:p>
            <a:pPr marL="609600" lvl="0" indent="-463550" algn="l" rtl="0">
              <a:spcBef>
                <a:spcPts val="1000"/>
              </a:spcBef>
              <a:spcAft>
                <a:spcPts val="0"/>
              </a:spcAft>
              <a:buClr>
                <a:srgbClr val="562100"/>
              </a:buClr>
              <a:buSzPts val="2500"/>
              <a:buChar char="•"/>
            </a:pPr>
            <a:r>
              <a:rPr lang="en-US" sz="2500">
                <a:solidFill>
                  <a:srgbClr val="562100"/>
                </a:solidFill>
              </a:rPr>
              <a:t>More opportunities for developing interdisciplinary ideas are needed</a:t>
            </a:r>
            <a:endParaRPr sz="2500">
              <a:solidFill>
                <a:srgbClr val="5621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Health Outside of Healthcare Settings</a:t>
            </a:r>
            <a:endParaRPr/>
          </a:p>
        </p:txBody>
      </p:sp>
      <p:sp>
        <p:nvSpPr>
          <p:cNvPr id="201" name="Google Shape;201;p7"/>
          <p:cNvSpPr/>
          <p:nvPr/>
        </p:nvSpPr>
        <p:spPr>
          <a:xfrm>
            <a:off x="838200" y="1818409"/>
            <a:ext cx="9603658" cy="4309578"/>
          </a:xfrm>
          <a:prstGeom prst="rect">
            <a:avLst/>
          </a:prstGeom>
          <a:noFill/>
          <a:ln>
            <a:noFill/>
          </a:ln>
        </p:spPr>
        <p:txBody>
          <a:bodyPr spcFirstLastPara="1" wrap="square" lIns="91425" tIns="45700" rIns="91425" bIns="45700" anchor="t" anchorCtr="0">
            <a:spAutoFit/>
          </a:bodyPr>
          <a:lstStyle/>
          <a:p>
            <a:pPr marL="342900" marR="0" lvl="0" indent="-342900" algn="l" rtl="0">
              <a:lnSpc>
                <a:spcPct val="115000"/>
              </a:lnSpc>
              <a:spcBef>
                <a:spcPts val="0"/>
              </a:spcBef>
              <a:spcAft>
                <a:spcPts val="0"/>
              </a:spcAft>
              <a:buClr>
                <a:schemeClr val="dk1"/>
              </a:buClr>
              <a:buSzPts val="2000"/>
              <a:buFont typeface="Arial"/>
              <a:buChar char="●"/>
            </a:pPr>
            <a:r>
              <a:rPr lang="en-US" sz="2000" i="1">
                <a:solidFill>
                  <a:schemeClr val="dk1"/>
                </a:solidFill>
                <a:latin typeface="Arial"/>
                <a:ea typeface="Arial"/>
                <a:cs typeface="Arial"/>
                <a:sym typeface="Arial"/>
              </a:rPr>
              <a:t>Center for Precision Health to Promote Community Well-being </a:t>
            </a:r>
            <a:r>
              <a:rPr lang="en-US" sz="2000">
                <a:solidFill>
                  <a:schemeClr val="dk1"/>
                </a:solidFill>
                <a:latin typeface="Arial"/>
                <a:ea typeface="Arial"/>
                <a:cs typeface="Arial"/>
                <a:sym typeface="Arial"/>
              </a:rPr>
              <a:t>(Choi et al.): The goal of this center will be to develop a sustainable framework to create next-generation technologies that work under a Vital Conditions framework through community-engaged multisystemic partnerships.</a:t>
            </a:r>
            <a:endParaRPr/>
          </a:p>
          <a:p>
            <a:pPr marL="342900" marR="0" lvl="0" indent="-342900" algn="l" rtl="0">
              <a:lnSpc>
                <a:spcPct val="115000"/>
              </a:lnSpc>
              <a:spcBef>
                <a:spcPts val="0"/>
              </a:spcBef>
              <a:spcAft>
                <a:spcPts val="0"/>
              </a:spcAft>
              <a:buClr>
                <a:schemeClr val="dk1"/>
              </a:buClr>
              <a:buSzPts val="2000"/>
              <a:buFont typeface="Arial"/>
              <a:buChar char="●"/>
            </a:pPr>
            <a:r>
              <a:rPr lang="en-US" sz="2000" i="1">
                <a:solidFill>
                  <a:schemeClr val="dk1"/>
                </a:solidFill>
                <a:latin typeface="Arial"/>
                <a:ea typeface="Arial"/>
                <a:cs typeface="Arial"/>
                <a:sym typeface="Arial"/>
              </a:rPr>
              <a:t>Cell to Systems Center </a:t>
            </a:r>
            <a:r>
              <a:rPr lang="en-US" sz="2000">
                <a:solidFill>
                  <a:schemeClr val="dk1"/>
                </a:solidFill>
                <a:latin typeface="Arial"/>
                <a:ea typeface="Arial"/>
                <a:cs typeface="Arial"/>
                <a:sym typeface="Arial"/>
              </a:rPr>
              <a:t>(Vavylonis et al.): The overarching goal of the Center will be to be a leader in computational systems biology, to advance our understanding of processes from the molecular up that define health and disease, and to generate data that enable new software development and accelerated experimentation. </a:t>
            </a:r>
            <a:endParaRPr/>
          </a:p>
          <a:p>
            <a:pPr marL="342900" marR="0" lvl="0" indent="-342900" algn="l" rtl="0">
              <a:lnSpc>
                <a:spcPct val="115000"/>
              </a:lnSpc>
              <a:spcBef>
                <a:spcPts val="0"/>
              </a:spcBef>
              <a:spcAft>
                <a:spcPts val="0"/>
              </a:spcAft>
              <a:buClr>
                <a:schemeClr val="dk1"/>
              </a:buClr>
              <a:buSzPts val="2000"/>
              <a:buFont typeface="Arial"/>
              <a:buChar char="●"/>
            </a:pPr>
            <a:r>
              <a:rPr lang="en-US" sz="2000" i="1">
                <a:solidFill>
                  <a:schemeClr val="dk1"/>
                </a:solidFill>
                <a:latin typeface="Arial"/>
                <a:ea typeface="Arial"/>
                <a:cs typeface="Arial"/>
                <a:sym typeface="Arial"/>
              </a:rPr>
              <a:t>AI and Tech </a:t>
            </a:r>
            <a:r>
              <a:rPr lang="en-US" sz="2000">
                <a:solidFill>
                  <a:schemeClr val="dk1"/>
                </a:solidFill>
                <a:latin typeface="Arial"/>
                <a:ea typeface="Arial"/>
                <a:cs typeface="Arial"/>
                <a:sym typeface="Arial"/>
              </a:rPr>
              <a:t>(Chuah et al.): This group aims to develop university wide collaboration to develop applications of AI and other technology to support health.</a:t>
            </a:r>
            <a:endParaRPr/>
          </a:p>
        </p:txBody>
      </p:sp>
      <p:sp>
        <p:nvSpPr>
          <p:cNvPr id="202" name="Google Shape;20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1189</Words>
  <Application>Microsoft Macintosh PowerPoint</Application>
  <PresentationFormat>Widescreen</PresentationFormat>
  <Paragraphs>112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Proxima Nova Extrabold</vt:lpstr>
      <vt:lpstr>Proxima Nova</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Outside of Healthcare Settings</vt:lpstr>
      <vt:lpstr>Sustainable and Resilient Infrastructure and Communities</vt:lpstr>
      <vt:lpstr>Sustainable and Resilient Infrastructure and Communities</vt:lpstr>
      <vt:lpstr>Conflict and Change</vt:lpstr>
      <vt:lpstr>(More)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Anand Jagota</dc:creator>
  <cp:lastModifiedBy>Siva Sivakumar</cp:lastModifiedBy>
  <cp:revision>1</cp:revision>
  <dcterms:created xsi:type="dcterms:W3CDTF">2023-11-29T00:51:45Z</dcterms:created>
  <dcterms:modified xsi:type="dcterms:W3CDTF">2024-02-05T16:44:10Z</dcterms:modified>
</cp:coreProperties>
</file>