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4" r:id="rId4"/>
    <p:sldId id="277" r:id="rId5"/>
    <p:sldId id="269" r:id="rId6"/>
    <p:sldId id="275" r:id="rId7"/>
    <p:sldId id="271" r:id="rId8"/>
    <p:sldId id="278" r:id="rId9"/>
    <p:sldId id="279" r:id="rId10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Warner" initials="DW" lastIdx="2" clrIdx="0">
    <p:extLst>
      <p:ext uri="{19B8F6BF-5375-455C-9EA6-DF929625EA0E}">
        <p15:presenceInfo xmlns:p15="http://schemas.microsoft.com/office/powerpoint/2012/main" userId="S-1-5-21-3815457601-1744030924-2713190683-1649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3E5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 autoAdjust="0"/>
    <p:restoredTop sz="89880" autoAdjust="0"/>
  </p:normalViewPr>
  <p:slideViewPr>
    <p:cSldViewPr>
      <p:cViewPr varScale="1">
        <p:scale>
          <a:sx n="117" d="100"/>
          <a:sy n="117" d="100"/>
        </p:scale>
        <p:origin x="1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38"/>
    </p:cViewPr>
  </p:sorterViewPr>
  <p:notesViewPr>
    <p:cSldViewPr>
      <p:cViewPr varScale="1">
        <p:scale>
          <a:sx n="59" d="100"/>
          <a:sy n="59" d="100"/>
        </p:scale>
        <p:origin x="253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totals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F2019</c:v>
                </c:pt>
                <c:pt idx="1">
                  <c:v>F2020</c:v>
                </c:pt>
                <c:pt idx="2">
                  <c:v>F2021</c:v>
                </c:pt>
                <c:pt idx="3">
                  <c:v>F2022</c:v>
                </c:pt>
                <c:pt idx="4">
                  <c:v>F2023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15649</c:v>
                </c:pt>
                <c:pt idx="1">
                  <c:v>12389</c:v>
                </c:pt>
                <c:pt idx="2">
                  <c:v>14107</c:v>
                </c:pt>
                <c:pt idx="3">
                  <c:v>15163</c:v>
                </c:pt>
                <c:pt idx="4">
                  <c:v>18414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1-4EF7-B0C9-BC07616AA7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4567832"/>
        <c:axId val="234570784"/>
      </c:barChart>
      <c:catAx>
        <c:axId val="234567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70784"/>
        <c:crosses val="autoZero"/>
        <c:auto val="1"/>
        <c:lblAlgn val="ctr"/>
        <c:lblOffset val="100"/>
        <c:noMultiLvlLbl val="0"/>
      </c:catAx>
      <c:valAx>
        <c:axId val="23457078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678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9132529319911"/>
          <c:y val="0.22205380577427822"/>
          <c:w val="0.82858699624572241"/>
          <c:h val="0.606096043550111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9132529319911"/>
          <c:y val="0.22205380577427822"/>
          <c:w val="0.82858699624572241"/>
          <c:h val="0.606096043550111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Application Gender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F2019</c:v>
                </c:pt>
                <c:pt idx="1">
                  <c:v>F2020</c:v>
                </c:pt>
                <c:pt idx="2">
                  <c:v>F2021</c:v>
                </c:pt>
                <c:pt idx="3">
                  <c:v>F2022</c:v>
                </c:pt>
                <c:pt idx="4">
                  <c:v>F2023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0.56999999999999995</c:v>
                </c:pt>
                <c:pt idx="1">
                  <c:v>0.55600000000000005</c:v>
                </c:pt>
                <c:pt idx="2">
                  <c:v>0.51900000000000002</c:v>
                </c:pt>
                <c:pt idx="3">
                  <c:v>0.51100000000000001</c:v>
                </c:pt>
                <c:pt idx="4">
                  <c:v>0.499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9-4F48-9620-040270ACF0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F2019</c:v>
                </c:pt>
                <c:pt idx="1">
                  <c:v>F2020</c:v>
                </c:pt>
                <c:pt idx="2">
                  <c:v>F2021</c:v>
                </c:pt>
                <c:pt idx="3">
                  <c:v>F2022</c:v>
                </c:pt>
                <c:pt idx="4">
                  <c:v>F2023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0.43</c:v>
                </c:pt>
                <c:pt idx="1">
                  <c:v>0.44400000000000001</c:v>
                </c:pt>
                <c:pt idx="2">
                  <c:v>0.48099999999999998</c:v>
                </c:pt>
                <c:pt idx="3">
                  <c:v>0.48899999999999999</c:v>
                </c:pt>
                <c:pt idx="4">
                  <c:v>0.501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69-4F48-9620-040270ACF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69180616"/>
        <c:axId val="869182912"/>
      </c:barChart>
      <c:catAx>
        <c:axId val="869180616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noFill/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182912"/>
        <c:crosses val="autoZero"/>
        <c:auto val="1"/>
        <c:lblAlgn val="ctr"/>
        <c:lblOffset val="100"/>
        <c:noMultiLvlLbl val="0"/>
      </c:catAx>
      <c:valAx>
        <c:axId val="8691829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18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178198469872115"/>
          <c:y val="0.89407346333017268"/>
          <c:w val="0.25466298095716761"/>
          <c:h val="9.0219730387104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1340037314612783E-2"/>
          <c:y val="2.3341966067054569E-2"/>
          <c:w val="0.91550724637681158"/>
          <c:h val="0.912350521682945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application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18288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Sheet1!$A$2:$A$27</c:f>
              <c:strCache>
                <c:ptCount val="26"/>
                <c:pt idx="0">
                  <c:v>Tulane</c:v>
                </c:pt>
                <c:pt idx="1">
                  <c:v>BC</c:v>
                </c:pt>
                <c:pt idx="2">
                  <c:v>American</c:v>
                </c:pt>
                <c:pt idx="3">
                  <c:v>Bucknell</c:v>
                </c:pt>
                <c:pt idx="4">
                  <c:v>Denver</c:v>
                </c:pt>
                <c:pt idx="5">
                  <c:v>Baylor</c:v>
                </c:pt>
                <c:pt idx="6">
                  <c:v>Fordham</c:v>
                </c:pt>
                <c:pt idx="7">
                  <c:v>SMU</c:v>
                </c:pt>
                <c:pt idx="8">
                  <c:v>Tufts</c:v>
                </c:pt>
                <c:pt idx="9">
                  <c:v>GW</c:v>
                </c:pt>
                <c:pt idx="10">
                  <c:v>BU </c:v>
                </c:pt>
                <c:pt idx="11">
                  <c:v>Villanova</c:v>
                </c:pt>
                <c:pt idx="12">
                  <c:v>Emory</c:v>
                </c:pt>
                <c:pt idx="13">
                  <c:v>CWRU</c:v>
                </c:pt>
                <c:pt idx="14">
                  <c:v>Miami</c:v>
                </c:pt>
                <c:pt idx="15">
                  <c:v>Syracuse</c:v>
                </c:pt>
                <c:pt idx="16">
                  <c:v>Northeastern</c:v>
                </c:pt>
                <c:pt idx="17">
                  <c:v>TCU</c:v>
                </c:pt>
                <c:pt idx="18">
                  <c:v>Notre Dame</c:v>
                </c:pt>
                <c:pt idx="19">
                  <c:v>Drexel</c:v>
                </c:pt>
                <c:pt idx="20">
                  <c:v>St. Louis</c:v>
                </c:pt>
                <c:pt idx="21">
                  <c:v>Brandeis</c:v>
                </c:pt>
                <c:pt idx="22">
                  <c:v>Santa Clara</c:v>
                </c:pt>
                <c:pt idx="23">
                  <c:v>NYU</c:v>
                </c:pt>
                <c:pt idx="24">
                  <c:v>USC</c:v>
                </c:pt>
                <c:pt idx="25">
                  <c:v>Lehigh</c:v>
                </c:pt>
              </c:strCache>
            </c:strRef>
          </c:cat>
          <c:val>
            <c:numRef>
              <c:f>Sheet1!$B$2:$B$27</c:f>
              <c:numCache>
                <c:formatCode>0.00%</c:formatCode>
                <c:ptCount val="26"/>
                <c:pt idx="0">
                  <c:v>-0.15</c:v>
                </c:pt>
                <c:pt idx="1">
                  <c:v>-0.1</c:v>
                </c:pt>
                <c:pt idx="2">
                  <c:v>-0.1</c:v>
                </c:pt>
                <c:pt idx="3">
                  <c:v>-0.06</c:v>
                </c:pt>
                <c:pt idx="4">
                  <c:v>-0.05</c:v>
                </c:pt>
                <c:pt idx="5">
                  <c:v>-0.05</c:v>
                </c:pt>
                <c:pt idx="6">
                  <c:v>-0.04</c:v>
                </c:pt>
                <c:pt idx="7">
                  <c:v>-0.04</c:v>
                </c:pt>
                <c:pt idx="8">
                  <c:v>-0.03</c:v>
                </c:pt>
                <c:pt idx="9">
                  <c:v>-0.01</c:v>
                </c:pt>
                <c:pt idx="10">
                  <c:v>-0.01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0.02</c:v>
                </c:pt>
                <c:pt idx="15">
                  <c:v>0.02</c:v>
                </c:pt>
                <c:pt idx="16">
                  <c:v>0.06</c:v>
                </c:pt>
                <c:pt idx="17">
                  <c:v>7.0000000000000007E-2</c:v>
                </c:pt>
                <c:pt idx="18">
                  <c:v>7.0000000000000007E-2</c:v>
                </c:pt>
                <c:pt idx="19">
                  <c:v>0.08</c:v>
                </c:pt>
                <c:pt idx="20">
                  <c:v>0.13</c:v>
                </c:pt>
                <c:pt idx="21">
                  <c:v>0.13</c:v>
                </c:pt>
                <c:pt idx="22">
                  <c:v>0.13</c:v>
                </c:pt>
                <c:pt idx="23">
                  <c:v>0.13</c:v>
                </c:pt>
                <c:pt idx="24">
                  <c:v>0.17</c:v>
                </c:pt>
                <c:pt idx="2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E-4850-9254-A2745CBE6C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-13"/>
        <c:axId val="569323928"/>
        <c:axId val="569324584"/>
      </c:barChart>
      <c:catAx>
        <c:axId val="569323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324584"/>
        <c:crosses val="autoZero"/>
        <c:auto val="1"/>
        <c:lblAlgn val="ctr"/>
        <c:lblOffset val="100"/>
        <c:noMultiLvlLbl val="0"/>
      </c:catAx>
      <c:valAx>
        <c:axId val="569324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323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70745976030108"/>
          <c:y val="0.50870550126396652"/>
          <c:w val="0.28089934541314865"/>
          <c:h val="4.9036392953787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0.85714</cdr:x>
      <cdr:y>0.26154</cdr:y>
    </cdr:from>
    <cdr:to>
      <cdr:x>0.92857</cdr:x>
      <cdr:y>0.33846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3F61CD7-8917-441E-9A0D-393576E32D3A}"/>
            </a:ext>
          </a:extLst>
        </cdr:cNvPr>
        <cdr:cNvSpPr txBox="1"/>
      </cdr:nvSpPr>
      <cdr:spPr>
        <a:xfrm xmlns:a="http://schemas.openxmlformats.org/drawingml/2006/main">
          <a:off x="6400800" y="1295400"/>
          <a:ext cx="53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FF0000"/>
              </a:solidFill>
            </a:rPr>
            <a:t>+21%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0.89362</cdr:x>
      <cdr:y>0.10995</cdr:y>
    </cdr:from>
    <cdr:to>
      <cdr:x>0.91489</cdr:x>
      <cdr:y>0.18848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A04712CD-E6C4-4496-BECD-1C35B241186E}"/>
            </a:ext>
          </a:extLst>
        </cdr:cNvPr>
        <cdr:cNvCxnSpPr/>
      </cdr:nvCxnSpPr>
      <cdr:spPr bwMode="auto">
        <a:xfrm xmlns:a="http://schemas.openxmlformats.org/drawingml/2006/main">
          <a:off x="6400800" y="533400"/>
          <a:ext cx="152374" cy="38099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0.28675</cdr:x>
      <cdr:y>0.03671</cdr:y>
    </cdr:from>
    <cdr:to>
      <cdr:x>0.36386</cdr:x>
      <cdr:y>0.03671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433206EC-68B3-4E5D-9EEE-4B31A65ABD63}"/>
            </a:ext>
          </a:extLst>
        </cdr:cNvPr>
        <cdr:cNvCxnSpPr/>
      </cdr:nvCxnSpPr>
      <cdr:spPr bwMode="auto">
        <a:xfrm xmlns:a="http://schemas.openxmlformats.org/drawingml/2006/main">
          <a:off x="2266950" y="194582"/>
          <a:ext cx="609600" cy="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26" tIns="46963" rIns="93926" bIns="469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780"/>
          </a:xfrm>
          <a:prstGeom prst="rect">
            <a:avLst/>
          </a:prstGeom>
        </p:spPr>
        <p:txBody>
          <a:bodyPr vert="horz" lIns="93926" tIns="46963" rIns="93926" bIns="46963" rtlCol="0"/>
          <a:lstStyle>
            <a:lvl1pPr algn="r">
              <a:defRPr sz="1200"/>
            </a:lvl1pPr>
          </a:lstStyle>
          <a:p>
            <a:fld id="{3B0A6916-241F-460C-988E-D6F86C0D7F37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6" tIns="46963" rIns="93926" bIns="469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26" tIns="46963" rIns="93926" bIns="469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8"/>
            <a:ext cx="3066733" cy="469779"/>
          </a:xfrm>
          <a:prstGeom prst="rect">
            <a:avLst/>
          </a:prstGeom>
        </p:spPr>
        <p:txBody>
          <a:bodyPr vert="horz" lIns="93926" tIns="46963" rIns="93926" bIns="469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8"/>
            <a:ext cx="3066733" cy="469779"/>
          </a:xfrm>
          <a:prstGeom prst="rect">
            <a:avLst/>
          </a:prstGeom>
        </p:spPr>
        <p:txBody>
          <a:bodyPr vert="horz" lIns="93926" tIns="46963" rIns="93926" bIns="46963" rtlCol="0" anchor="b"/>
          <a:lstStyle>
            <a:lvl1pPr algn="r">
              <a:defRPr sz="1200"/>
            </a:lvl1pPr>
          </a:lstStyle>
          <a:p>
            <a:fld id="{3300A4F2-F436-4E1D-9764-674588AE9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4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3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4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2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0A4F2-F436-4E1D-9764-674588AE95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6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86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37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7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780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414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79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725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02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1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3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2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U_ppt_template_interior.jpg                                   001A8C49Macintosh HD                   7C263236: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LU_ppt_template_cover.jpg                                      001A8C49Macintosh HD                   7C26323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2" y="3175"/>
            <a:ext cx="9140825" cy="685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752600" y="2895600"/>
            <a:ext cx="7086600" cy="230832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Undergraduate Admissions Application update</a:t>
            </a:r>
          </a:p>
          <a:p>
            <a:pPr algn="r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Faculty Senate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April 14, 2023</a:t>
            </a:r>
          </a:p>
          <a:p>
            <a:pPr algn="r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Dan Warner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Vice Provost for Admissions and Financial Aid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8153400" cy="4495800"/>
          </a:xfrm>
          <a:noFill/>
        </p:spPr>
        <p:txBody>
          <a:bodyPr/>
          <a:lstStyle/>
          <a:p>
            <a:pPr algn="r"/>
            <a:br>
              <a:rPr lang="en-US" sz="2400"/>
            </a:b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533400"/>
            <a:ext cx="7848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endParaRPr lang="en-US" sz="1800" dirty="0"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5A7439B-DEC1-4154-9625-2E4F85982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900987"/>
              </p:ext>
            </p:extLst>
          </p:nvPr>
        </p:nvGraphicFramePr>
        <p:xfrm>
          <a:off x="838200" y="6858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66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8153400" cy="5181600"/>
          </a:xfrm>
        </p:spPr>
        <p:txBody>
          <a:bodyPr/>
          <a:lstStyle/>
          <a:p>
            <a:pPr algn="r"/>
            <a:br>
              <a:rPr lang="en-US" sz="2400" dirty="0"/>
            </a:b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3429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 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FD151FC-43E3-419F-A6C8-A7438EA9D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179472"/>
              </p:ext>
            </p:extLst>
          </p:nvPr>
        </p:nvGraphicFramePr>
        <p:xfrm>
          <a:off x="729343" y="685800"/>
          <a:ext cx="3009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67EEA1-3FA5-4D66-8617-30AB0E72CC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796589"/>
              </p:ext>
            </p:extLst>
          </p:nvPr>
        </p:nvGraphicFramePr>
        <p:xfrm>
          <a:off x="533400" y="3810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1F7489-BDDE-4B99-A276-5E7CE7BA5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33147"/>
              </p:ext>
            </p:extLst>
          </p:nvPr>
        </p:nvGraphicFramePr>
        <p:xfrm>
          <a:off x="1066800" y="685801"/>
          <a:ext cx="6629399" cy="4978579"/>
        </p:xfrm>
        <a:graphic>
          <a:graphicData uri="http://schemas.openxmlformats.org/drawingml/2006/table">
            <a:tbl>
              <a:tblPr/>
              <a:tblGrid>
                <a:gridCol w="2779078">
                  <a:extLst>
                    <a:ext uri="{9D8B030D-6E8A-4147-A177-3AD203B41FA5}">
                      <a16:colId xmlns:a16="http://schemas.microsoft.com/office/drawing/2014/main" val="2404891378"/>
                    </a:ext>
                  </a:extLst>
                </a:gridCol>
                <a:gridCol w="882456">
                  <a:extLst>
                    <a:ext uri="{9D8B030D-6E8A-4147-A177-3AD203B41FA5}">
                      <a16:colId xmlns:a16="http://schemas.microsoft.com/office/drawing/2014/main" val="3317923364"/>
                    </a:ext>
                  </a:extLst>
                </a:gridCol>
                <a:gridCol w="895627">
                  <a:extLst>
                    <a:ext uri="{9D8B030D-6E8A-4147-A177-3AD203B41FA5}">
                      <a16:colId xmlns:a16="http://schemas.microsoft.com/office/drawing/2014/main" val="4011492791"/>
                    </a:ext>
                  </a:extLst>
                </a:gridCol>
                <a:gridCol w="1036119">
                  <a:extLst>
                    <a:ext uri="{9D8B030D-6E8A-4147-A177-3AD203B41FA5}">
                      <a16:colId xmlns:a16="http://schemas.microsoft.com/office/drawing/2014/main" val="1408354605"/>
                    </a:ext>
                  </a:extLst>
                </a:gridCol>
                <a:gridCol w="1036119">
                  <a:extLst>
                    <a:ext uri="{9D8B030D-6E8A-4147-A177-3AD203B41FA5}">
                      <a16:colId xmlns:a16="http://schemas.microsoft.com/office/drawing/2014/main" val="1581756685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the applicant pool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F2023 Total Apps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F2022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Apps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F2023 % of Apps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F2022% of Apps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658070"/>
                  </a:ext>
                </a:extLst>
              </a:tr>
              <a:tr h="2805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123193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College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182959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 &amp; Engineering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142426"/>
                  </a:ext>
                </a:extLst>
              </a:tr>
              <a:tr h="360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02404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460998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636343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  *(see below)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022749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466322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008432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420153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*IC disaggregated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9651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651046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421792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44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3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8153400" cy="5181600"/>
          </a:xfrm>
        </p:spPr>
        <p:txBody>
          <a:bodyPr/>
          <a:lstStyle/>
          <a:p>
            <a:pPr algn="r"/>
            <a:br>
              <a:rPr lang="en-US" sz="2400" dirty="0"/>
            </a:b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3429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 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FD151FC-43E3-419F-A6C8-A7438EA9DD66}"/>
              </a:ext>
            </a:extLst>
          </p:cNvPr>
          <p:cNvGraphicFramePr/>
          <p:nvPr/>
        </p:nvGraphicFramePr>
        <p:xfrm>
          <a:off x="729343" y="685800"/>
          <a:ext cx="3009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67EEA1-3FA5-4D66-8617-30AB0E72CC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282649"/>
              </p:ext>
            </p:extLst>
          </p:nvPr>
        </p:nvGraphicFramePr>
        <p:xfrm>
          <a:off x="762000" y="331327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4AF754-35A0-494B-8C49-241EB30EFF31}"/>
              </a:ext>
            </a:extLst>
          </p:cNvPr>
          <p:cNvCxnSpPr/>
          <p:nvPr/>
        </p:nvCxnSpPr>
        <p:spPr bwMode="auto">
          <a:xfrm>
            <a:off x="838200" y="40386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16120F-526C-4A6A-81D7-358AFD5D5EC5}"/>
              </a:ext>
            </a:extLst>
          </p:cNvPr>
          <p:cNvCxnSpPr/>
          <p:nvPr/>
        </p:nvCxnSpPr>
        <p:spPr bwMode="auto">
          <a:xfrm>
            <a:off x="838200" y="42672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05D2AC-5096-4B60-8223-5D99ADC7F4C9}"/>
              </a:ext>
            </a:extLst>
          </p:cNvPr>
          <p:cNvCxnSpPr/>
          <p:nvPr/>
        </p:nvCxnSpPr>
        <p:spPr bwMode="auto">
          <a:xfrm>
            <a:off x="4419600" y="556260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E78E93-05FB-4524-9BB6-3369E4C6CD7A}"/>
              </a:ext>
            </a:extLst>
          </p:cNvPr>
          <p:cNvCxnSpPr/>
          <p:nvPr/>
        </p:nvCxnSpPr>
        <p:spPr bwMode="auto">
          <a:xfrm>
            <a:off x="4419600" y="5562600"/>
            <a:ext cx="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455C93-29A1-4394-BA7C-41863A9AC7C5}"/>
              </a:ext>
            </a:extLst>
          </p:cNvPr>
          <p:cNvCxnSpPr/>
          <p:nvPr/>
        </p:nvCxnSpPr>
        <p:spPr bwMode="auto">
          <a:xfrm>
            <a:off x="4572000" y="5617029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50740B-6874-480D-86DE-ECD144661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56719"/>
              </p:ext>
            </p:extLst>
          </p:nvPr>
        </p:nvGraphicFramePr>
        <p:xfrm>
          <a:off x="1404257" y="292540"/>
          <a:ext cx="5529943" cy="5610466"/>
        </p:xfrm>
        <a:graphic>
          <a:graphicData uri="http://schemas.openxmlformats.org/drawingml/2006/table">
            <a:tbl>
              <a:tblPr/>
              <a:tblGrid>
                <a:gridCol w="2054315">
                  <a:extLst>
                    <a:ext uri="{9D8B030D-6E8A-4147-A177-3AD203B41FA5}">
                      <a16:colId xmlns:a16="http://schemas.microsoft.com/office/drawing/2014/main" val="3860706028"/>
                    </a:ext>
                  </a:extLst>
                </a:gridCol>
                <a:gridCol w="884828">
                  <a:extLst>
                    <a:ext uri="{9D8B030D-6E8A-4147-A177-3AD203B41FA5}">
                      <a16:colId xmlns:a16="http://schemas.microsoft.com/office/drawing/2014/main" val="49329973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91406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4942425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17312258"/>
                    </a:ext>
                  </a:extLst>
                </a:gridCol>
              </a:tblGrid>
              <a:tr h="506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the applicant pool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F2023 Total Apps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F2022 Total Apps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F2023 % of Apps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F2022 % of Apps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568263"/>
                  </a:ext>
                </a:extLst>
              </a:tr>
              <a:tr h="24116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858101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Race/Ethnicity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408149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African-American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5.08%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035514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Asian-American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2,178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11.84%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68514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Native-American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27081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2.92%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64347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Hispanic/Latina/o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2,091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11.36%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588760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Multiracial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3.85%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60388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Nationals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2,828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20.46%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788292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8,187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7,201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44.49%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528376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18,414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15,160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43348"/>
                  </a:ext>
                </a:extLst>
              </a:tr>
              <a:tr h="24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147005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Students of Color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5,925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4,567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32.18%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660604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Gen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2,922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22.74%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39629"/>
                  </a:ext>
                </a:extLst>
              </a:tr>
              <a:tr h="24116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187357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Geo regions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508960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(NJ/NY/PA)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8,932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7,499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48.51%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90094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(All other U.S.) 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5,877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5,032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31.91%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382902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Intl addresses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3,605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2,629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19.58%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811124"/>
                  </a:ext>
                </a:extLst>
              </a:tr>
              <a:tr h="25765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2" marR="7672" marT="76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18,414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15,160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72" marR="7672" marT="7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756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0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8153400" cy="4495800"/>
          </a:xfrm>
        </p:spPr>
        <p:txBody>
          <a:bodyPr/>
          <a:lstStyle/>
          <a:p>
            <a:pPr algn="r"/>
            <a:br>
              <a:rPr lang="en-US" sz="2400" dirty="0"/>
            </a:b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09600"/>
            <a:ext cx="7848600" cy="5257800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C79922-ABC4-4E02-842F-C18FAC010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883194"/>
              </p:ext>
            </p:extLst>
          </p:nvPr>
        </p:nvGraphicFramePr>
        <p:xfrm>
          <a:off x="838200" y="762000"/>
          <a:ext cx="71628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239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AE38-986C-4636-8F08-13DE26E8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322942"/>
            <a:ext cx="7600950" cy="396875"/>
          </a:xfrm>
        </p:spPr>
        <p:txBody>
          <a:bodyPr/>
          <a:lstStyle/>
          <a:p>
            <a:r>
              <a:rPr lang="en-US" sz="1800" dirty="0"/>
              <a:t>Enrollment Planning Network comparative data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A1B4F8F-9EA8-4401-B664-1AABC2333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727443"/>
              </p:ext>
            </p:extLst>
          </p:nvPr>
        </p:nvGraphicFramePr>
        <p:xfrm>
          <a:off x="628650" y="719818"/>
          <a:ext cx="7905750" cy="5299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271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520979-30E6-4364-AD51-EEDA335C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3276599" y="285976"/>
            <a:ext cx="2590801" cy="777875"/>
          </a:xfrm>
        </p:spPr>
        <p:txBody>
          <a:bodyPr/>
          <a:lstStyle/>
          <a:p>
            <a:r>
              <a:rPr lang="en-US" sz="800" b="1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F3649-611A-4E04-B3AE-8790A517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43756"/>
            <a:ext cx="8286750" cy="5170488"/>
          </a:xfrm>
        </p:spPr>
        <p:txBody>
          <a:bodyPr/>
          <a:lstStyle/>
          <a:p>
            <a:r>
              <a:rPr lang="en-US" sz="1800" dirty="0"/>
              <a:t>No single or small set of actions</a:t>
            </a:r>
          </a:p>
          <a:p>
            <a:r>
              <a:rPr lang="en-US" sz="1800" dirty="0"/>
              <a:t>Built strategic foundation years ago</a:t>
            </a:r>
          </a:p>
          <a:p>
            <a:pPr lvl="1"/>
            <a:r>
              <a:rPr lang="en-US" sz="1800" dirty="0"/>
              <a:t>Started buying names of inquiries as young as HS FR, 4 years ago</a:t>
            </a:r>
          </a:p>
          <a:p>
            <a:pPr lvl="1"/>
            <a:r>
              <a:rPr lang="en-US" sz="1800" dirty="0"/>
              <a:t>Identified 4 strategic pillars to guide engagement 2.5 years ago</a:t>
            </a:r>
          </a:p>
          <a:p>
            <a:pPr lvl="2"/>
            <a:r>
              <a:rPr lang="en-US" sz="1600" dirty="0"/>
              <a:t>Fundamentally changed how we interact with students</a:t>
            </a:r>
          </a:p>
          <a:p>
            <a:pPr lvl="1"/>
            <a:r>
              <a:rPr lang="en-US" sz="1800" dirty="0"/>
              <a:t>Radically increased merit scholarship offerings 2 years ago</a:t>
            </a:r>
          </a:p>
          <a:p>
            <a:r>
              <a:rPr lang="en-US" sz="1800" dirty="0"/>
              <a:t>Spent surplus money the past two years</a:t>
            </a:r>
          </a:p>
          <a:p>
            <a:pPr lvl="1"/>
            <a:r>
              <a:rPr lang="en-US" sz="1800" dirty="0"/>
              <a:t>Increased fly-ins </a:t>
            </a:r>
          </a:p>
          <a:p>
            <a:pPr lvl="1"/>
            <a:r>
              <a:rPr lang="en-US" sz="1800" dirty="0"/>
              <a:t>More social media ads</a:t>
            </a:r>
          </a:p>
          <a:p>
            <a:pPr lvl="1"/>
            <a:r>
              <a:rPr lang="en-US" sz="1800" dirty="0"/>
              <a:t>New partnerships/vendors: Niche, Huron, Fire Engine Red, Coalition for College Access</a:t>
            </a:r>
          </a:p>
          <a:p>
            <a:r>
              <a:rPr lang="en-US" sz="1800" dirty="0"/>
              <a:t>Timely/Tactical practices</a:t>
            </a:r>
          </a:p>
          <a:p>
            <a:pPr lvl="1"/>
            <a:r>
              <a:rPr lang="en-US" sz="1800" dirty="0"/>
              <a:t>Continued a robust menu of virtual options to compliment on-campus visits</a:t>
            </a:r>
          </a:p>
          <a:p>
            <a:pPr lvl="1"/>
            <a:r>
              <a:rPr lang="en-US" sz="1800" dirty="0"/>
              <a:t>Extended test-optional policy</a:t>
            </a:r>
          </a:p>
          <a:p>
            <a:pPr lvl="1"/>
            <a:r>
              <a:rPr lang="en-US" sz="1800" dirty="0"/>
              <a:t>Began offering fee waivers for needy international applicants</a:t>
            </a:r>
          </a:p>
          <a:p>
            <a:pPr lvl="1"/>
            <a:r>
              <a:rPr lang="en-US" sz="1800" dirty="0"/>
              <a:t>Launched a senior “Search” communications campaign in fall 2022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C9075-85F7-4471-A85E-6F07101E221F}"/>
              </a:ext>
            </a:extLst>
          </p:cNvPr>
          <p:cNvSpPr/>
          <p:nvPr/>
        </p:nvSpPr>
        <p:spPr bwMode="auto">
          <a:xfrm>
            <a:off x="2857500" y="296862"/>
            <a:ext cx="34290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How did we get here?</a:t>
            </a:r>
          </a:p>
        </p:txBody>
      </p:sp>
    </p:spTree>
    <p:extLst>
      <p:ext uri="{BB962C8B-B14F-4D97-AF65-F5344CB8AC3E}">
        <p14:creationId xmlns:p14="http://schemas.microsoft.com/office/powerpoint/2010/main" val="38057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520979-30E6-4364-AD51-EEDA335C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sz="800" b="1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F3649-611A-4E04-B3AE-8790A517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8286750" cy="4871244"/>
          </a:xfrm>
        </p:spPr>
        <p:txBody>
          <a:bodyPr/>
          <a:lstStyle/>
          <a:p>
            <a:r>
              <a:rPr lang="en-US" sz="2000" dirty="0"/>
              <a:t>YIELD!!</a:t>
            </a:r>
          </a:p>
          <a:p>
            <a:r>
              <a:rPr lang="en-US" sz="2000" dirty="0"/>
              <a:t>Assess what worked and what did not to build applications</a:t>
            </a:r>
          </a:p>
          <a:p>
            <a:r>
              <a:rPr lang="en-US" sz="2000" dirty="0"/>
              <a:t>Continue and enhance strategies and tactics that are successful - </a:t>
            </a:r>
            <a:r>
              <a:rPr lang="en-US" sz="2000" i="1" dirty="0"/>
              <a:t>to the extent budget will allow</a:t>
            </a:r>
          </a:p>
          <a:p>
            <a:r>
              <a:rPr lang="en-US" sz="2000" dirty="0"/>
              <a:t>Build on already enhanced involvement from the colleges</a:t>
            </a:r>
          </a:p>
          <a:p>
            <a:r>
              <a:rPr lang="en-US" sz="2000" dirty="0"/>
              <a:t>Expand partnerships with vendors</a:t>
            </a:r>
          </a:p>
          <a:p>
            <a:pPr lvl="1"/>
            <a:r>
              <a:rPr lang="en-US" sz="2000" dirty="0"/>
              <a:t>Huron (expanded) – inquiry outreach</a:t>
            </a:r>
          </a:p>
          <a:p>
            <a:pPr lvl="1"/>
            <a:r>
              <a:rPr lang="en-US" sz="2000" dirty="0" err="1"/>
              <a:t>PingPong</a:t>
            </a:r>
            <a:r>
              <a:rPr lang="en-US" sz="2000" dirty="0"/>
              <a:t> Digital (new) – social media in China</a:t>
            </a:r>
          </a:p>
          <a:p>
            <a:pPr lvl="1"/>
            <a:r>
              <a:rPr lang="en-US" sz="2000" dirty="0" err="1"/>
              <a:t>Othot</a:t>
            </a:r>
            <a:r>
              <a:rPr lang="en-US" sz="2000" dirty="0"/>
              <a:t> (new) – predictive modeling</a:t>
            </a:r>
          </a:p>
          <a:p>
            <a:r>
              <a:rPr lang="en-US" sz="2000" dirty="0"/>
              <a:t>Expand outreach to regions with growth potential</a:t>
            </a:r>
          </a:p>
          <a:p>
            <a:pPr lvl="1"/>
            <a:r>
              <a:rPr lang="en-US" sz="1600" dirty="0"/>
              <a:t>TX, CA, FL, India, among others</a:t>
            </a:r>
          </a:p>
          <a:p>
            <a:r>
              <a:rPr lang="en-US" sz="2000" dirty="0"/>
              <a:t>Protect the turf (“own the backyard”)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C9075-85F7-4471-A85E-6F07101E221F}"/>
              </a:ext>
            </a:extLst>
          </p:cNvPr>
          <p:cNvSpPr/>
          <p:nvPr/>
        </p:nvSpPr>
        <p:spPr bwMode="auto">
          <a:xfrm>
            <a:off x="2514600" y="397442"/>
            <a:ext cx="4724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106496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F845E9-F4F6-4C25-AFD6-7DBAEF31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7800"/>
            <a:ext cx="7886700" cy="1325563"/>
          </a:xfrm>
        </p:spPr>
        <p:txBody>
          <a:bodyPr/>
          <a:lstStyle/>
          <a:p>
            <a:r>
              <a:rPr lang="en-US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18343143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9539</TotalTime>
  <Words>544</Words>
  <Application>Microsoft Macintosh PowerPoint</Application>
  <PresentationFormat>On-screen Show (4:3)</PresentationFormat>
  <Paragraphs>230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Palatino Linotype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Enrollment Planning Network comparative data</vt:lpstr>
      <vt:lpstr>.</vt:lpstr>
      <vt:lpstr>.</vt:lpstr>
      <vt:lpstr>Questions and Discussion</vt:lpstr>
    </vt:vector>
  </TitlesOfParts>
  <Company>뿿폰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Stetz</dc:creator>
  <cp:lastModifiedBy>Siva Sivakumar</cp:lastModifiedBy>
  <cp:revision>165</cp:revision>
  <cp:lastPrinted>2023-04-14T18:04:41Z</cp:lastPrinted>
  <dcterms:created xsi:type="dcterms:W3CDTF">2011-02-01T19:47:01Z</dcterms:created>
  <dcterms:modified xsi:type="dcterms:W3CDTF">2023-04-18T17:55:38Z</dcterms:modified>
</cp:coreProperties>
</file>