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embeddedFontLst>
    <p:embeddedFont>
      <p:font typeface="Lexend" pitchFamily="2" charset="77"/>
      <p:regular r:id="rId4"/>
      <p:bold r:id="rId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 snapToGrid="0">
      <p:cViewPr varScale="1">
        <p:scale>
          <a:sx n="160" d="100"/>
          <a:sy n="160" d="100"/>
        </p:scale>
        <p:origin x="784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2.fntdata"/><Relationship Id="rId4" Type="http://schemas.openxmlformats.org/officeDocument/2006/relationships/font" Target="fonts/font1.fntdata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0" y="60990"/>
            <a:ext cx="8520600" cy="579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680" b="1">
                <a:solidFill>
                  <a:srgbClr val="073763"/>
                </a:solidFill>
                <a:latin typeface="Lexend"/>
                <a:ea typeface="Lexend"/>
                <a:cs typeface="Lexend"/>
                <a:sym typeface="Lexend"/>
              </a:rPr>
              <a:t>Benefits Review Working Group</a:t>
            </a:r>
            <a:endParaRPr sz="3680" b="1">
              <a:solidFill>
                <a:srgbClr val="073763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731875" y="467590"/>
            <a:ext cx="7857600" cy="263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0000" lnSpcReduction="10000"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329" b="1">
                <a:latin typeface="Lexend"/>
                <a:ea typeface="Lexend"/>
                <a:cs typeface="Lexend"/>
                <a:sym typeface="Lexend"/>
              </a:rPr>
              <a:t>Chairs:</a:t>
            </a:r>
            <a:endParaRPr sz="2329" b="1">
              <a:latin typeface="Lexend"/>
              <a:ea typeface="Lexend"/>
              <a:cs typeface="Lexend"/>
              <a:sym typeface="Lexend"/>
            </a:endParaRPr>
          </a:p>
          <a:p>
            <a:pPr marL="457200" lvl="0" indent="-310765" algn="l" rtl="0">
              <a:spcBef>
                <a:spcPts val="0"/>
              </a:spcBef>
              <a:spcAft>
                <a:spcPts val="0"/>
              </a:spcAft>
              <a:buSzPct val="100000"/>
              <a:buFont typeface="Lexend"/>
              <a:buChar char="●"/>
            </a:pPr>
            <a:r>
              <a:rPr lang="en" sz="1848">
                <a:latin typeface="Lexend"/>
                <a:ea typeface="Lexend"/>
                <a:cs typeface="Lexend"/>
                <a:sym typeface="Lexend"/>
              </a:rPr>
              <a:t>Shamim Pakzad (Chair, Civil and Environmental Engineering)</a:t>
            </a:r>
            <a:endParaRPr sz="1848">
              <a:latin typeface="Lexend"/>
              <a:ea typeface="Lexend"/>
              <a:cs typeface="Lexend"/>
              <a:sym typeface="Lexend"/>
            </a:endParaRPr>
          </a:p>
          <a:p>
            <a:pPr marL="457200" lvl="0" indent="-310765" algn="l" rtl="0">
              <a:spcBef>
                <a:spcPts val="0"/>
              </a:spcBef>
              <a:spcAft>
                <a:spcPts val="0"/>
              </a:spcAft>
              <a:buSzPct val="100000"/>
              <a:buFont typeface="Lexend"/>
              <a:buChar char="●"/>
            </a:pPr>
            <a:r>
              <a:rPr lang="en" sz="1848">
                <a:latin typeface="Lexend"/>
                <a:ea typeface="Lexend"/>
                <a:cs typeface="Lexend"/>
                <a:sym typeface="Lexend"/>
              </a:rPr>
              <a:t>David Hammer (Associate Vice President for Finance and Treasurer)</a:t>
            </a:r>
            <a:endParaRPr sz="1848">
              <a:latin typeface="Lexend"/>
              <a:ea typeface="Lexend"/>
              <a:cs typeface="Lexend"/>
              <a:sym typeface="Lexend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329" b="1">
                <a:latin typeface="Lexend"/>
                <a:ea typeface="Lexend"/>
                <a:cs typeface="Lexend"/>
                <a:sym typeface="Lexend"/>
              </a:rPr>
              <a:t>Faculty Senate representatives:</a:t>
            </a:r>
            <a:endParaRPr sz="2329" b="1">
              <a:latin typeface="Lexend"/>
              <a:ea typeface="Lexend"/>
              <a:cs typeface="Lexend"/>
              <a:sym typeface="Lexend"/>
            </a:endParaRPr>
          </a:p>
          <a:p>
            <a:pPr marL="457200" lvl="0" indent="-311149" algn="l" rtl="0">
              <a:spcBef>
                <a:spcPts val="0"/>
              </a:spcBef>
              <a:spcAft>
                <a:spcPts val="0"/>
              </a:spcAft>
              <a:buSzPct val="100000"/>
              <a:buFont typeface="Lexend"/>
              <a:buChar char="●"/>
            </a:pPr>
            <a:r>
              <a:rPr lang="en" sz="1857">
                <a:latin typeface="Lexend"/>
                <a:ea typeface="Lexend"/>
                <a:cs typeface="Lexend"/>
                <a:sym typeface="Lexend"/>
              </a:rPr>
              <a:t>Angela Hicks, Associate Professor, Math</a:t>
            </a:r>
            <a:endParaRPr sz="1857">
              <a:latin typeface="Lexend"/>
              <a:ea typeface="Lexend"/>
              <a:cs typeface="Lexend"/>
              <a:sym typeface="Lexend"/>
            </a:endParaRPr>
          </a:p>
          <a:p>
            <a:pPr marL="457200" lvl="0" indent="-311149" algn="l" rtl="0">
              <a:spcBef>
                <a:spcPts val="0"/>
              </a:spcBef>
              <a:spcAft>
                <a:spcPts val="0"/>
              </a:spcAft>
              <a:buSzPct val="100000"/>
              <a:buFont typeface="Lexend"/>
              <a:buChar char="●"/>
            </a:pPr>
            <a:r>
              <a:rPr lang="en" sz="1857">
                <a:latin typeface="Lexend"/>
                <a:ea typeface="Lexend"/>
                <a:cs typeface="Lexend"/>
                <a:sym typeface="Lexend"/>
              </a:rPr>
              <a:t>Subhrajit Bhattacharya, Associate Professor, Mechanical Engineering</a:t>
            </a:r>
            <a:endParaRPr sz="1857">
              <a:latin typeface="Lexend"/>
              <a:ea typeface="Lexend"/>
              <a:cs typeface="Lexend"/>
              <a:sym typeface="Lexend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329" b="1">
                <a:latin typeface="Lexend"/>
                <a:ea typeface="Lexend"/>
                <a:cs typeface="Lexend"/>
                <a:sym typeface="Lexend"/>
              </a:rPr>
              <a:t>Other members (faculty &amp; staff):</a:t>
            </a:r>
            <a:endParaRPr sz="2329" b="1">
              <a:latin typeface="Lexend"/>
              <a:ea typeface="Lexend"/>
              <a:cs typeface="Lexend"/>
              <a:sym typeface="Lexend"/>
            </a:endParaRPr>
          </a:p>
          <a:p>
            <a:pPr marL="457200" lvl="0" indent="-311573" algn="l" rtl="0">
              <a:spcBef>
                <a:spcPts val="0"/>
              </a:spcBef>
              <a:spcAft>
                <a:spcPts val="0"/>
              </a:spcAft>
              <a:buSzPct val="100000"/>
              <a:buFont typeface="Lexend"/>
              <a:buChar char="●"/>
            </a:pPr>
            <a:r>
              <a:rPr lang="en" sz="1866">
                <a:latin typeface="Lexend"/>
                <a:ea typeface="Lexend"/>
                <a:cs typeface="Lexend"/>
                <a:sym typeface="Lexend"/>
              </a:rPr>
              <a:t>Cindi Deutsch, Program Coordinator, College of Education, and ERAC member</a:t>
            </a:r>
            <a:endParaRPr sz="1866">
              <a:latin typeface="Lexend"/>
              <a:ea typeface="Lexend"/>
              <a:cs typeface="Lexend"/>
              <a:sym typeface="Lexend"/>
            </a:endParaRPr>
          </a:p>
          <a:p>
            <a:pPr marL="457200" lvl="0" indent="-311573" algn="l" rtl="0">
              <a:spcBef>
                <a:spcPts val="0"/>
              </a:spcBef>
              <a:spcAft>
                <a:spcPts val="0"/>
              </a:spcAft>
              <a:buSzPct val="100000"/>
              <a:buFont typeface="Lexend"/>
              <a:buChar char="●"/>
            </a:pPr>
            <a:r>
              <a:rPr lang="en" sz="1866">
                <a:latin typeface="Lexend"/>
                <a:ea typeface="Lexend"/>
                <a:cs typeface="Lexend"/>
                <a:sym typeface="Lexend"/>
              </a:rPr>
              <a:t>Patti Florkowski, Director of Benefits, Human Resources  </a:t>
            </a:r>
            <a:endParaRPr sz="1866">
              <a:latin typeface="Lexend"/>
              <a:ea typeface="Lexend"/>
              <a:cs typeface="Lexend"/>
              <a:sym typeface="Lexend"/>
            </a:endParaRPr>
          </a:p>
          <a:p>
            <a:pPr marL="457200" lvl="0" indent="-311573" algn="l" rtl="0">
              <a:spcBef>
                <a:spcPts val="0"/>
              </a:spcBef>
              <a:spcAft>
                <a:spcPts val="0"/>
              </a:spcAft>
              <a:buSzPct val="100000"/>
              <a:buFont typeface="Lexend"/>
              <a:buChar char="●"/>
            </a:pPr>
            <a:r>
              <a:rPr lang="en" sz="1866">
                <a:latin typeface="Lexend"/>
                <a:ea typeface="Lexend"/>
                <a:cs typeface="Lexend"/>
                <a:sym typeface="Lexend"/>
              </a:rPr>
              <a:t>McKay Price, Chair, Perella Department of Finance </a:t>
            </a:r>
            <a:endParaRPr sz="1866">
              <a:latin typeface="Lexend"/>
              <a:ea typeface="Lexend"/>
              <a:cs typeface="Lexend"/>
              <a:sym typeface="Lexend"/>
            </a:endParaRPr>
          </a:p>
          <a:p>
            <a:pPr marL="457200" lvl="0" indent="-311573" algn="l" rtl="0">
              <a:spcBef>
                <a:spcPts val="0"/>
              </a:spcBef>
              <a:spcAft>
                <a:spcPts val="0"/>
              </a:spcAft>
              <a:buSzPct val="100000"/>
              <a:buFont typeface="Lexend"/>
              <a:buChar char="●"/>
            </a:pPr>
            <a:r>
              <a:rPr lang="en" sz="1866">
                <a:latin typeface="Lexend"/>
                <a:ea typeface="Lexend"/>
                <a:cs typeface="Lexend"/>
                <a:sym typeface="Lexend"/>
              </a:rPr>
              <a:t>Kelly Woodbridge, Accommodations Specialist, Human Resources, and ERAC member</a:t>
            </a:r>
            <a:endParaRPr sz="2807"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528575" y="2947875"/>
            <a:ext cx="8020200" cy="208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980000"/>
                </a:solidFill>
              </a:rPr>
              <a:t>Primary Objective:</a:t>
            </a:r>
            <a:endParaRPr sz="1800" b="1">
              <a:solidFill>
                <a:srgbClr val="980000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980000"/>
                </a:solidFill>
              </a:rPr>
              <a:t>Holistically evaluate the strengths and weaknesses of Lehigh's non-medical benefits and generate recommendations to help improve the non-medical benefit plans.</a:t>
            </a:r>
            <a:br>
              <a:rPr lang="en" sz="1600">
                <a:solidFill>
                  <a:srgbClr val="980000"/>
                </a:solidFill>
              </a:rPr>
            </a:br>
            <a:r>
              <a:rPr lang="en" sz="1600" b="1" i="1">
                <a:solidFill>
                  <a:srgbClr val="980000"/>
                </a:solidFill>
              </a:rPr>
              <a:t>Example non-medical benefits:</a:t>
            </a:r>
            <a:r>
              <a:rPr lang="en" sz="1600">
                <a:solidFill>
                  <a:srgbClr val="980000"/>
                </a:solidFill>
              </a:rPr>
              <a:t> Retirement Plan, Tuition remission, Life Insurance…</a:t>
            </a:r>
            <a:endParaRPr sz="1600" b="1">
              <a:solidFill>
                <a:srgbClr val="FF0000"/>
              </a:solidFill>
            </a:endParaRPr>
          </a:p>
          <a:p>
            <a:pPr marL="0" lvl="0" indent="0" algn="just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0000FF"/>
                </a:solidFill>
              </a:rPr>
              <a:t>Current Tasks:</a:t>
            </a:r>
            <a:endParaRPr sz="1800" b="1">
              <a:solidFill>
                <a:srgbClr val="0000FF"/>
              </a:solidFill>
            </a:endParaRPr>
          </a:p>
          <a:p>
            <a:pPr marL="457200" lvl="0" indent="-323850" algn="just" rt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500"/>
              <a:buChar char="●"/>
            </a:pPr>
            <a:r>
              <a:rPr lang="en" sz="1500">
                <a:solidFill>
                  <a:srgbClr val="0000FF"/>
                </a:solidFill>
              </a:rPr>
              <a:t>Evaluating the feedback received from Lehigh's faculty/staff through the benefits survey</a:t>
            </a:r>
            <a:endParaRPr sz="1500">
              <a:solidFill>
                <a:srgbClr val="0000FF"/>
              </a:solidFill>
            </a:endParaRPr>
          </a:p>
          <a:p>
            <a:pPr marL="457200" lvl="0" indent="-323850" algn="just" rt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500"/>
              <a:buChar char="●"/>
            </a:pPr>
            <a:r>
              <a:rPr lang="en" sz="1500">
                <a:solidFill>
                  <a:srgbClr val="0000FF"/>
                </a:solidFill>
              </a:rPr>
              <a:t>Comparing the structure of Lehigh's benefits with other peer universities</a:t>
            </a:r>
            <a:endParaRPr sz="15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160</Words>
  <Application>Microsoft Macintosh PowerPoint</Application>
  <PresentationFormat>On-screen Show (16:9)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Lexend</vt:lpstr>
      <vt:lpstr>Simple Light</vt:lpstr>
      <vt:lpstr>Benefits Review Working Group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Siva Sivakumar</cp:lastModifiedBy>
  <cp:revision>1</cp:revision>
  <dcterms:modified xsi:type="dcterms:W3CDTF">2025-09-23T18:38:41Z</dcterms:modified>
</cp:coreProperties>
</file>